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9"/>
    <p:sldMasterId id="2147483660" r:id="rId10"/>
  </p:sldMasterIdLst>
  <p:notesMasterIdLst>
    <p:notesMasterId r:id="rId24"/>
  </p:notesMasterIdLst>
  <p:sldIdLst>
    <p:sldId id="256" r:id="rId11"/>
    <p:sldId id="257" r:id="rId12"/>
    <p:sldId id="273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2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BD304-FCF9-4806-9A12-464FDEA8567E}" v="1" dt="2023-03-15T12:40:10.7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J.G. Zichy" userId="13bcd88564891d7a" providerId="LiveId" clId="{B0DBD304-FCF9-4806-9A12-464FDEA8567E}"/>
    <pc:docChg chg="undo redo custSel addSld delSld modSld">
      <pc:chgData name="Franz J.G. Zichy" userId="13bcd88564891d7a" providerId="LiveId" clId="{B0DBD304-FCF9-4806-9A12-464FDEA8567E}" dt="2023-03-15T13:12:02.167" v="103" actId="113"/>
      <pc:docMkLst>
        <pc:docMk/>
      </pc:docMkLst>
      <pc:sldChg chg="modSp del mod">
        <pc:chgData name="Franz J.G. Zichy" userId="13bcd88564891d7a" providerId="LiveId" clId="{B0DBD304-FCF9-4806-9A12-464FDEA8567E}" dt="2023-03-15T01:22:20.658" v="86" actId="2696"/>
        <pc:sldMkLst>
          <pc:docMk/>
          <pc:sldMk cId="0" sldId="258"/>
        </pc:sldMkLst>
        <pc:spChg chg="mod">
          <ac:chgData name="Franz J.G. Zichy" userId="13bcd88564891d7a" providerId="LiveId" clId="{B0DBD304-FCF9-4806-9A12-464FDEA8567E}" dt="2023-03-15T01:13:54.627" v="1" actId="12"/>
          <ac:spMkLst>
            <pc:docMk/>
            <pc:sldMk cId="0" sldId="258"/>
            <ac:spMk id="96" creationId="{00000000-0000-0000-0000-000000000000}"/>
          </ac:spMkLst>
        </pc:spChg>
      </pc:sldChg>
      <pc:sldChg chg="modSp">
        <pc:chgData name="Franz J.G. Zichy" userId="13bcd88564891d7a" providerId="LiveId" clId="{B0DBD304-FCF9-4806-9A12-464FDEA8567E}" dt="2023-03-15T12:40:10.709" v="91" actId="20577"/>
        <pc:sldMkLst>
          <pc:docMk/>
          <pc:sldMk cId="4102629150" sldId="259"/>
        </pc:sldMkLst>
        <pc:spChg chg="mod">
          <ac:chgData name="Franz J.G. Zichy" userId="13bcd88564891d7a" providerId="LiveId" clId="{B0DBD304-FCF9-4806-9A12-464FDEA8567E}" dt="2023-03-15T12:40:10.709" v="91" actId="20577"/>
          <ac:spMkLst>
            <pc:docMk/>
            <pc:sldMk cId="4102629150" sldId="259"/>
            <ac:spMk id="9" creationId="{6B617592-1039-377C-011F-5B40C3732685}"/>
          </ac:spMkLst>
        </pc:spChg>
      </pc:sldChg>
      <pc:sldChg chg="modSp mod">
        <pc:chgData name="Franz J.G. Zichy" userId="13bcd88564891d7a" providerId="LiveId" clId="{B0DBD304-FCF9-4806-9A12-464FDEA8567E}" dt="2023-03-15T12:43:19.926" v="99" actId="179"/>
        <pc:sldMkLst>
          <pc:docMk/>
          <pc:sldMk cId="1958598552" sldId="261"/>
        </pc:sldMkLst>
        <pc:spChg chg="mod">
          <ac:chgData name="Franz J.G. Zichy" userId="13bcd88564891d7a" providerId="LiveId" clId="{B0DBD304-FCF9-4806-9A12-464FDEA8567E}" dt="2023-03-15T12:43:19.926" v="99" actId="179"/>
          <ac:spMkLst>
            <pc:docMk/>
            <pc:sldMk cId="1958598552" sldId="261"/>
            <ac:spMk id="5" creationId="{737E4707-25C7-CF9B-904B-A630B7A93D4A}"/>
          </ac:spMkLst>
        </pc:spChg>
      </pc:sldChg>
      <pc:sldChg chg="modSp mod">
        <pc:chgData name="Franz J.G. Zichy" userId="13bcd88564891d7a" providerId="LiveId" clId="{B0DBD304-FCF9-4806-9A12-464FDEA8567E}" dt="2023-03-15T13:11:55.865" v="101" actId="113"/>
        <pc:sldMkLst>
          <pc:docMk/>
          <pc:sldMk cId="1627917063" sldId="266"/>
        </pc:sldMkLst>
        <pc:spChg chg="mod">
          <ac:chgData name="Franz J.G. Zichy" userId="13bcd88564891d7a" providerId="LiveId" clId="{B0DBD304-FCF9-4806-9A12-464FDEA8567E}" dt="2023-03-15T13:11:55.865" v="101" actId="113"/>
          <ac:spMkLst>
            <pc:docMk/>
            <pc:sldMk cId="1627917063" sldId="266"/>
            <ac:spMk id="5" creationId="{74F5D820-D57D-51DA-AC2F-286BA85D1822}"/>
          </ac:spMkLst>
        </pc:spChg>
      </pc:sldChg>
      <pc:sldChg chg="modSp mod">
        <pc:chgData name="Franz J.G. Zichy" userId="13bcd88564891d7a" providerId="LiveId" clId="{B0DBD304-FCF9-4806-9A12-464FDEA8567E}" dt="2023-03-15T13:12:02.167" v="103" actId="113"/>
        <pc:sldMkLst>
          <pc:docMk/>
          <pc:sldMk cId="2184747943" sldId="267"/>
        </pc:sldMkLst>
        <pc:spChg chg="mod">
          <ac:chgData name="Franz J.G. Zichy" userId="13bcd88564891d7a" providerId="LiveId" clId="{B0DBD304-FCF9-4806-9A12-464FDEA8567E}" dt="2023-03-15T13:12:02.167" v="103" actId="113"/>
          <ac:spMkLst>
            <pc:docMk/>
            <pc:sldMk cId="2184747943" sldId="267"/>
            <ac:spMk id="5" creationId="{4E12D1D6-9314-15B5-987B-181BBACDD299}"/>
          </ac:spMkLst>
        </pc:spChg>
      </pc:sldChg>
      <pc:sldChg chg="addSp delSp modSp new mod modClrScheme chgLayout">
        <pc:chgData name="Franz J.G. Zichy" userId="13bcd88564891d7a" providerId="LiveId" clId="{B0DBD304-FCF9-4806-9A12-464FDEA8567E}" dt="2023-03-15T12:39:21.184" v="90" actId="1076"/>
        <pc:sldMkLst>
          <pc:docMk/>
          <pc:sldMk cId="2127057467" sldId="273"/>
        </pc:sldMkLst>
        <pc:spChg chg="del mod ord">
          <ac:chgData name="Franz J.G. Zichy" userId="13bcd88564891d7a" providerId="LiveId" clId="{B0DBD304-FCF9-4806-9A12-464FDEA8567E}" dt="2023-03-15T01:14:22.154" v="3" actId="700"/>
          <ac:spMkLst>
            <pc:docMk/>
            <pc:sldMk cId="2127057467" sldId="273"/>
            <ac:spMk id="2" creationId="{D44D295C-BACD-7715-3F3E-E5C02748FB64}"/>
          </ac:spMkLst>
        </pc:spChg>
        <pc:spChg chg="del mod ord">
          <ac:chgData name="Franz J.G. Zichy" userId="13bcd88564891d7a" providerId="LiveId" clId="{B0DBD304-FCF9-4806-9A12-464FDEA8567E}" dt="2023-03-15T01:14:22.154" v="3" actId="700"/>
          <ac:spMkLst>
            <pc:docMk/>
            <pc:sldMk cId="2127057467" sldId="273"/>
            <ac:spMk id="3" creationId="{6D42CA7D-E808-F9D0-F77D-223E80795CFA}"/>
          </ac:spMkLst>
        </pc:spChg>
        <pc:spChg chg="add mod ord">
          <ac:chgData name="Franz J.G. Zichy" userId="13bcd88564891d7a" providerId="LiveId" clId="{B0DBD304-FCF9-4806-9A12-464FDEA8567E}" dt="2023-03-15T01:18:52.080" v="55" actId="14100"/>
          <ac:spMkLst>
            <pc:docMk/>
            <pc:sldMk cId="2127057467" sldId="273"/>
            <ac:spMk id="4" creationId="{919128BF-5C10-8DDE-C563-BE3EEAAB5B13}"/>
          </ac:spMkLst>
        </pc:spChg>
        <pc:spChg chg="add mod ord">
          <ac:chgData name="Franz J.G. Zichy" userId="13bcd88564891d7a" providerId="LiveId" clId="{B0DBD304-FCF9-4806-9A12-464FDEA8567E}" dt="2023-03-15T12:39:21.184" v="90" actId="1076"/>
          <ac:spMkLst>
            <pc:docMk/>
            <pc:sldMk cId="2127057467" sldId="273"/>
            <ac:spMk id="5" creationId="{DFD785E7-2E41-311F-A1C6-F6D9DF572B8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01007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64"/>
            <a:ext cx="5681472" cy="686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-2931" y="5229428"/>
            <a:ext cx="5429250" cy="1636299"/>
          </a:xfrm>
          <a:custGeom>
            <a:avLst/>
            <a:gdLst/>
            <a:ahLst/>
            <a:cxnLst/>
            <a:rect l="l" t="t" r="r" b="b"/>
            <a:pathLst>
              <a:path w="5252842" h="1481199" extrusionOk="0">
                <a:moveTo>
                  <a:pt x="0" y="0"/>
                </a:moveTo>
                <a:lnTo>
                  <a:pt x="4584800" y="602"/>
                </a:lnTo>
                <a:lnTo>
                  <a:pt x="5252842" y="1475751"/>
                </a:lnTo>
                <a:lnTo>
                  <a:pt x="0" y="1481199"/>
                </a:lnTo>
                <a:lnTo>
                  <a:pt x="0" y="0"/>
                </a:lnTo>
                <a:close/>
              </a:path>
            </a:pathLst>
          </a:cu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407916" y="4737000"/>
            <a:ext cx="41745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2438" y="2932354"/>
            <a:ext cx="2064886" cy="206488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0"/>
            <a:ext cx="12192000" cy="32004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0" y="6401053"/>
            <a:ext cx="11656200" cy="477025"/>
          </a:xfrm>
          <a:custGeom>
            <a:avLst/>
            <a:gdLst/>
            <a:ahLst/>
            <a:cxnLst/>
            <a:rect l="l" t="t" r="r" b="b"/>
            <a:pathLst>
              <a:path w="11776909" h="540829" extrusionOk="0">
                <a:moveTo>
                  <a:pt x="0" y="13291"/>
                </a:moveTo>
                <a:lnTo>
                  <a:pt x="11543662" y="0"/>
                </a:lnTo>
                <a:lnTo>
                  <a:pt x="11776909" y="540829"/>
                </a:lnTo>
                <a:lnTo>
                  <a:pt x="0" y="540829"/>
                </a:lnTo>
                <a:lnTo>
                  <a:pt x="0" y="13291"/>
                </a:lnTo>
                <a:close/>
              </a:path>
            </a:pathLst>
          </a:custGeom>
          <a:solidFill>
            <a:srgbClr val="007DD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108830" y="6112041"/>
            <a:ext cx="667507" cy="667507"/>
            <a:chOff x="310960" y="5520595"/>
            <a:chExt cx="1239704" cy="1239704"/>
          </a:xfrm>
        </p:grpSpPr>
        <p:sp>
          <p:nvSpPr>
            <p:cNvPr id="24" name="Google Shape;24;p3"/>
            <p:cNvSpPr/>
            <p:nvPr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Google Shape;25;p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" name="Google Shape;26;p3"/>
          <p:cNvSpPr txBox="1"/>
          <p:nvPr/>
        </p:nvSpPr>
        <p:spPr>
          <a:xfrm>
            <a:off x="923667" y="6485276"/>
            <a:ext cx="76630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Environmental Satellite, Data, and Information Service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8.xml"/><Relationship Id="rId3" Type="http://schemas.openxmlformats.org/officeDocument/2006/relationships/customXml" Target="../../customXml/item3.xml"/><Relationship Id="rId7" Type="http://schemas.openxmlformats.org/officeDocument/2006/relationships/customXml" Target="../../customXml/item7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customXml" Target="../../customXml/item6.xml"/><Relationship Id="rId5" Type="http://schemas.openxmlformats.org/officeDocument/2006/relationships/customXml" Target="../../customXml/item5.xml"/><Relationship Id="rId4" Type="http://schemas.openxmlformats.org/officeDocument/2006/relationships/customXml" Target="../../customXml/item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5124815" y="1651820"/>
            <a:ext cx="6803925" cy="269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5000"/>
              <a:buFont typeface="Arial Narrow"/>
              <a:buNone/>
            </a:pPr>
            <a:r>
              <a:rPr lang="en-US" sz="5000" b="0" i="0" u="none" strike="noStrike" cap="none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Spectrum Pipeline Relocation Engineering Study (SPRES) and Follow-on</a:t>
            </a:r>
            <a:endParaRPr sz="1400" b="0" i="0" u="none" strike="noStrike" cap="none" dirty="0">
              <a:solidFill>
                <a:srgbClr val="01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4935794" y="4230497"/>
            <a:ext cx="72441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Presented to the Joint GRB-HRIT/EMWIN Users</a:t>
            </a:r>
            <a:endParaRPr sz="1400" b="0" i="0" u="none" strike="noStrike" cap="none" dirty="0">
              <a:solidFill>
                <a:srgbClr val="01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07916" y="5911719"/>
            <a:ext cx="2053426" cy="57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03-15-2023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286022" y="5326698"/>
            <a:ext cx="6481512" cy="1170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Franz Zichy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Chief, Data Management and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010078"/>
                </a:solidFill>
                <a:latin typeface="Calibri"/>
                <a:ea typeface="Calibri"/>
                <a:cs typeface="Calibri"/>
                <a:sym typeface="Calibri"/>
              </a:rPr>
              <a:t>Continuity of Operations Branch</a:t>
            </a:r>
            <a:endParaRPr sz="3600" b="1" i="0" u="none" strike="noStrike" cap="none" dirty="0">
              <a:solidFill>
                <a:srgbClr val="0100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5F3F4-78DD-8104-2ACE-671529E3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365125"/>
            <a:ext cx="4080387" cy="1325563"/>
          </a:xfrm>
        </p:spPr>
        <p:txBody>
          <a:bodyPr/>
          <a:lstStyle/>
          <a:p>
            <a:r>
              <a:rPr lang="en-US" dirty="0"/>
              <a:t>Master Schedule</a:t>
            </a:r>
            <a:br>
              <a:rPr lang="en-US" dirty="0"/>
            </a:br>
            <a:r>
              <a:rPr lang="en-US" sz="2000" dirty="0"/>
              <a:t>Start Date: December 5, 2023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5F7762-F9BC-6CE7-8AE7-3B2854F43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43306"/>
              </p:ext>
            </p:extLst>
          </p:nvPr>
        </p:nvGraphicFramePr>
        <p:xfrm>
          <a:off x="4598136" y="605108"/>
          <a:ext cx="70754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801497" imgH="7505769" progId="Excel.Sheet.12">
                  <p:embed/>
                </p:oleObj>
              </mc:Choice>
              <mc:Fallback>
                <p:oleObj name="Worksheet" r:id="rId2" imgW="9801497" imgH="7505769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B5F7762-F9BC-6CE7-8AE7-3B2854F434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8136" y="605108"/>
                        <a:ext cx="70754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2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5D820-D57D-51DA-AC2F-286BA85D1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3676"/>
            <a:ext cx="10515600" cy="4742323"/>
          </a:xfrm>
        </p:spPr>
        <p:txBody>
          <a:bodyPr/>
          <a:lstStyle/>
          <a:p>
            <a:r>
              <a:rPr lang="en-US" b="1" dirty="0"/>
              <a:t>Task 1:  </a:t>
            </a:r>
            <a:r>
              <a:rPr lang="en-US" dirty="0"/>
              <a:t>Assess Alternative DCS Downlink Operating Concept	</a:t>
            </a:r>
          </a:p>
          <a:p>
            <a:pPr lvl="1"/>
            <a:r>
              <a:rPr lang="en-US" dirty="0"/>
              <a:t>Continue reviewing SPRES report relevant to SPRES-FO GOES site survey results </a:t>
            </a:r>
          </a:p>
          <a:p>
            <a:pPr lvl="2"/>
            <a:r>
              <a:rPr lang="en-US" dirty="0"/>
              <a:t>Characterizing each site’s downlink system configuration, </a:t>
            </a:r>
          </a:p>
          <a:p>
            <a:pPr lvl="1"/>
            <a:r>
              <a:rPr lang="en-US" dirty="0"/>
              <a:t>Reviewed existing DCS, GRB, and HRIT user database  survey, </a:t>
            </a:r>
          </a:p>
          <a:p>
            <a:pPr lvl="2"/>
            <a:r>
              <a:rPr lang="en-US" dirty="0"/>
              <a:t>Adjudicate the existing user database with SPRES-FO end-user survey.</a:t>
            </a:r>
          </a:p>
          <a:p>
            <a:r>
              <a:rPr lang="en-US" b="1" dirty="0"/>
              <a:t>Task 2: </a:t>
            </a:r>
            <a:r>
              <a:rPr lang="en-US" dirty="0"/>
              <a:t>Assess Alternative DCS Data Distribution</a:t>
            </a:r>
          </a:p>
          <a:p>
            <a:pPr lvl="1"/>
            <a:r>
              <a:rPr lang="en-US" dirty="0"/>
              <a:t>Regular meetings with Wallops Command Data Acquisition Station (WCDAS)</a:t>
            </a:r>
          </a:p>
          <a:p>
            <a:pPr lvl="2"/>
            <a:r>
              <a:rPr lang="en-US" dirty="0"/>
              <a:t>Updated NOAA’s DCS Data Distribution Architecture. </a:t>
            </a:r>
          </a:p>
          <a:p>
            <a:pPr lvl="2"/>
            <a:r>
              <a:rPr lang="en-US" dirty="0"/>
              <a:t>Sioux Falls DCS architecture.</a:t>
            </a:r>
          </a:p>
          <a:p>
            <a:pPr lvl="2"/>
            <a:r>
              <a:rPr lang="en-US" dirty="0"/>
              <a:t>DADDS architecture – cloud-based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619F6C-1A31-4ACC-EEE9-7CA8A6A7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/>
          <a:lstStyle/>
          <a:p>
            <a:r>
              <a:rPr lang="en-US" dirty="0"/>
              <a:t>Status Update</a:t>
            </a:r>
          </a:p>
        </p:txBody>
      </p:sp>
    </p:spTree>
    <p:extLst>
      <p:ext uri="{BB962C8B-B14F-4D97-AF65-F5344CB8AC3E}">
        <p14:creationId xmlns:p14="http://schemas.microsoft.com/office/powerpoint/2010/main" val="162791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2D1D6-9314-15B5-987B-181BBACD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en-US" b="1" dirty="0"/>
              <a:t>Task 3: </a:t>
            </a:r>
            <a:r>
              <a:rPr lang="en-US" dirty="0"/>
              <a:t>Identify Regulatory Constraints</a:t>
            </a:r>
          </a:p>
          <a:p>
            <a:pPr lvl="1"/>
            <a:r>
              <a:rPr lang="en-US" dirty="0"/>
              <a:t>Bi-Weekly technical meeting with NTIA.</a:t>
            </a:r>
          </a:p>
          <a:p>
            <a:pPr lvl="1"/>
            <a:r>
              <a:rPr lang="en-US" dirty="0"/>
              <a:t>NOAA shared a list of simulation and modeling questions with NTIA</a:t>
            </a:r>
          </a:p>
          <a:p>
            <a:pPr lvl="1"/>
            <a:r>
              <a:rPr lang="en-US" dirty="0"/>
              <a:t>NOAA provided an initial list of Federal sites to NTIA</a:t>
            </a:r>
          </a:p>
          <a:p>
            <a:r>
              <a:rPr lang="en-US" b="1" dirty="0"/>
              <a:t>Task 4: </a:t>
            </a:r>
            <a:r>
              <a:rPr lang="en-US" dirty="0"/>
              <a:t>Identify Critical DCS, GRB, and HRIT Users</a:t>
            </a:r>
          </a:p>
          <a:p>
            <a:pPr lvl="1"/>
            <a:r>
              <a:rPr lang="en-US" dirty="0"/>
              <a:t>Conducting surveys to understand end-user mission requirements. </a:t>
            </a:r>
          </a:p>
          <a:p>
            <a:pPr lvl="1"/>
            <a:r>
              <a:rPr lang="en-US" dirty="0"/>
              <a:t>Reviewed USACE DCS survey responses</a:t>
            </a:r>
          </a:p>
          <a:p>
            <a:pPr lvl="1"/>
            <a:r>
              <a:rPr lang="en-US" dirty="0"/>
              <a:t>Continue communicating with USACE to understand their mission requirements.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CC80F0-138A-D025-F81C-260AD1524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7598"/>
          </a:xfrm>
        </p:spPr>
        <p:txBody>
          <a:bodyPr/>
          <a:lstStyle/>
          <a:p>
            <a:r>
              <a:rPr lang="en-US" dirty="0"/>
              <a:t>Status Update (Cont.)</a:t>
            </a:r>
          </a:p>
        </p:txBody>
      </p:sp>
    </p:spTree>
    <p:extLst>
      <p:ext uri="{BB962C8B-B14F-4D97-AF65-F5344CB8AC3E}">
        <p14:creationId xmlns:p14="http://schemas.microsoft.com/office/powerpoint/2010/main" val="218474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CA36A1-FDDF-E821-5AE9-8B765D6350EA}"/>
              </a:ext>
            </a:extLst>
          </p:cNvPr>
          <p:cNvSpPr txBox="1"/>
          <p:nvPr/>
        </p:nvSpPr>
        <p:spPr>
          <a:xfrm>
            <a:off x="6096000" y="2921168"/>
            <a:ext cx="41152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963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Introduction</a:t>
            </a:r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838200" y="1061884"/>
            <a:ext cx="10515600" cy="262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/>
            <a:r>
              <a:rPr lang="en-US" dirty="0"/>
              <a:t>2017 - NOAA Spectrum Pipeline Plan to apportion $12.03 million from the Spectrum Relocation Fund to NOAA</a:t>
            </a:r>
          </a:p>
          <a:p>
            <a:pPr marL="742950" lvl="1" indent="-285750"/>
            <a:r>
              <a:rPr lang="en-US" dirty="0"/>
              <a:t>Conduct engineering study – sharing 1675-1680 MHz with mobile wireless service was feasible </a:t>
            </a:r>
          </a:p>
          <a:p>
            <a:pPr marL="742950" lvl="1" indent="-285750"/>
            <a:r>
              <a:rPr lang="en-US" dirty="0"/>
              <a:t>Cost of the study will be recouped by the funds gained from the auction </a:t>
            </a:r>
          </a:p>
          <a:p>
            <a:pPr marL="742950" lvl="1" indent="-285750"/>
            <a:r>
              <a:rPr lang="en-US" dirty="0"/>
              <a:t>Auction could occur within eight years.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CFA4C-37F5-A44D-8986-3787D8D00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1" y="3690272"/>
            <a:ext cx="5236918" cy="26397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A174B-1599-B2EF-287A-1F67D2B36D93}"/>
              </a:ext>
            </a:extLst>
          </p:cNvPr>
          <p:cNvSpPr txBox="1"/>
          <p:nvPr/>
        </p:nvSpPr>
        <p:spPr>
          <a:xfrm>
            <a:off x="8802949" y="4794727"/>
            <a:ext cx="2780559" cy="4308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Wildfire weather sensors send lifesaving data to GOES satellites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85E7-2E41-311F-A1C6-F6D9DF572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850" y="1105320"/>
            <a:ext cx="11284299" cy="5156442"/>
          </a:xfrm>
        </p:spPr>
        <p:txBody>
          <a:bodyPr/>
          <a:lstStyle/>
          <a:p>
            <a:r>
              <a:rPr lang="en-US" sz="2400" b="1" dirty="0"/>
              <a:t>Scope: </a:t>
            </a:r>
            <a:r>
              <a:rPr lang="en-US" sz="2000" dirty="0"/>
              <a:t>The Spectrum Pipeline Reallocation Engineering Study (SPRES) assessed the potential for sharing the 1675-1680 MHz Meteorological Satellite (</a:t>
            </a:r>
            <a:r>
              <a:rPr lang="en-US" sz="2000" dirty="0" err="1"/>
              <a:t>MetSat</a:t>
            </a:r>
            <a:r>
              <a:rPr lang="en-US" sz="2000" dirty="0"/>
              <a:t>) band with commercial fixed and mobile wireless services nationwide while ensuring no impacts to NOAA and other federal user mission capabilities. </a:t>
            </a:r>
          </a:p>
          <a:p>
            <a:r>
              <a:rPr lang="en-US" sz="2400" b="1" dirty="0"/>
              <a:t>Objectives: </a:t>
            </a:r>
          </a:p>
          <a:p>
            <a:pPr lvl="1"/>
            <a:r>
              <a:rPr lang="en-US" sz="2000" dirty="0"/>
              <a:t>GOES Data Use</a:t>
            </a:r>
          </a:p>
          <a:p>
            <a:pPr lvl="2"/>
            <a:r>
              <a:rPr lang="en-US" sz="1800" dirty="0"/>
              <a:t>Map the flow of GOES data to users and applications</a:t>
            </a:r>
          </a:p>
          <a:p>
            <a:pPr lvl="2"/>
            <a:r>
              <a:rPr lang="en-US" sz="1800" dirty="0"/>
              <a:t>Determine the impact of loss or degradation of data</a:t>
            </a:r>
          </a:p>
          <a:p>
            <a:pPr lvl="2"/>
            <a:r>
              <a:rPr lang="en-US" sz="1800" dirty="0"/>
              <a:t>Derive </a:t>
            </a:r>
            <a:r>
              <a:rPr lang="en-US" sz="1800" dirty="0" err="1"/>
              <a:t>MetSat</a:t>
            </a:r>
            <a:r>
              <a:rPr lang="en-US" sz="1800" dirty="0"/>
              <a:t> user requirements for receiving the data transmitted in the 1675-1680 MHz band, and in the adjacent affected band</a:t>
            </a:r>
          </a:p>
          <a:p>
            <a:pPr lvl="1"/>
            <a:r>
              <a:rPr lang="en-US" sz="2000" dirty="0"/>
              <a:t>Radio Frequency Interference (RFI) Modalities and Risks</a:t>
            </a:r>
          </a:p>
          <a:p>
            <a:pPr lvl="2"/>
            <a:r>
              <a:rPr lang="en-US" sz="1800" dirty="0"/>
              <a:t>Characterize any RFI to GOES receivers and quantify the RFI risks</a:t>
            </a:r>
          </a:p>
          <a:p>
            <a:pPr lvl="1"/>
            <a:r>
              <a:rPr lang="en-US" sz="2000" dirty="0"/>
              <a:t>Mitigation Options and Feasibilities to Facilitate Sharing</a:t>
            </a:r>
          </a:p>
          <a:p>
            <a:pPr lvl="2"/>
            <a:r>
              <a:rPr lang="en-US" sz="1800" dirty="0"/>
              <a:t>Identify possible RFI mitigations</a:t>
            </a:r>
          </a:p>
          <a:p>
            <a:pPr lvl="2"/>
            <a:r>
              <a:rPr lang="en-US" sz="1800" dirty="0"/>
              <a:t>Assess the feasibility and effectiveness of these methods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9128BF-5C10-8DDE-C563-BE3EEAAB5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/>
          <a:lstStyle/>
          <a:p>
            <a:r>
              <a:rPr lang="en-US" dirty="0"/>
              <a:t>Spectrum Pipeline Study </a:t>
            </a:r>
            <a:br>
              <a:rPr lang="en-US" dirty="0"/>
            </a:br>
            <a:r>
              <a:rPr lang="en-US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Scope and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5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A94BF0-A729-7C74-0C26-AC95EAEB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419"/>
          </a:xfrm>
        </p:spPr>
        <p:txBody>
          <a:bodyPr>
            <a:normAutofit fontScale="90000"/>
          </a:bodyPr>
          <a:lstStyle/>
          <a:p>
            <a:r>
              <a:rPr lang="en-US" dirty="0"/>
              <a:t>L-Band Spectrum Allocations</a:t>
            </a:r>
            <a:br>
              <a:rPr lang="en-US" dirty="0"/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50% of L-band 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MetSat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Allocation is shared</a:t>
            </a:r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FC0E6-E680-EDF3-F09C-516746EAA97D}"/>
              </a:ext>
            </a:extLst>
          </p:cNvPr>
          <p:cNvSpPr txBox="1"/>
          <p:nvPr/>
        </p:nvSpPr>
        <p:spPr>
          <a:xfrm>
            <a:off x="7525566" y="1458996"/>
            <a:ext cx="2284114" cy="468022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defTabSz="342900">
              <a:lnSpc>
                <a:spcPct val="114000"/>
              </a:lnSpc>
            </a:pPr>
            <a:r>
              <a:rPr lang="en-US" sz="1000" b="1" dirty="0">
                <a:solidFill>
                  <a:schemeClr val="tx1"/>
                </a:solidFill>
              </a:rPr>
              <a:t>1670-1710 MHz  </a:t>
            </a:r>
            <a:r>
              <a:rPr lang="en-US" sz="1000" dirty="0">
                <a:solidFill>
                  <a:schemeClr val="tx1"/>
                </a:solidFill>
              </a:rPr>
              <a:t>is</a:t>
            </a:r>
            <a:r>
              <a:rPr lang="en-US" sz="1000" b="1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allocated internationally in all three ITU Regions for </a:t>
            </a:r>
            <a:r>
              <a:rPr lang="en-US" sz="1000" dirty="0">
                <a:ln w="0"/>
                <a:solidFill>
                  <a:schemeClr val="tx1"/>
                </a:solidFill>
              </a:rPr>
              <a:t>Meteorological-Satellite (Space-Earth) use, known as Met-Sat </a:t>
            </a:r>
            <a:r>
              <a:rPr lang="en-US" sz="1000" dirty="0">
                <a:solidFill>
                  <a:schemeClr val="tx1"/>
                </a:solidFill>
              </a:rPr>
              <a:t>downlinks.  </a:t>
            </a:r>
            <a:r>
              <a:rPr lang="en-US" sz="1000" b="1" dirty="0">
                <a:solidFill>
                  <a:schemeClr val="tx1"/>
                </a:solidFill>
              </a:rPr>
              <a:t>1670-1700 MHz </a:t>
            </a:r>
            <a:r>
              <a:rPr lang="en-US" sz="1000" dirty="0">
                <a:solidFill>
                  <a:schemeClr val="tx1"/>
                </a:solidFill>
              </a:rPr>
              <a:t>similarly allocated for Meteorological Aids (weather balloons).</a:t>
            </a:r>
          </a:p>
          <a:p>
            <a:pPr defTabSz="342900">
              <a:lnSpc>
                <a:spcPct val="114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defTabSz="342900">
              <a:lnSpc>
                <a:spcPct val="114000"/>
              </a:lnSpc>
            </a:pPr>
            <a:r>
              <a:rPr lang="en-US" sz="1000" dirty="0">
                <a:solidFill>
                  <a:schemeClr val="tx1"/>
                </a:solidFill>
              </a:rPr>
              <a:t>Assignments in </a:t>
            </a:r>
            <a:r>
              <a:rPr lang="en-US" sz="1000" b="1" dirty="0">
                <a:solidFill>
                  <a:schemeClr val="tx1"/>
                </a:solidFill>
              </a:rPr>
              <a:t>1670-1690 MHz </a:t>
            </a:r>
            <a:r>
              <a:rPr lang="en-US" sz="1000" dirty="0">
                <a:solidFill>
                  <a:schemeClr val="tx1"/>
                </a:solidFill>
              </a:rPr>
              <a:t>authorize NOAA to operate radiosondes. The frequency use has been reduced over time as Radiosondes transition out of the band, but transmissions will continue in the </a:t>
            </a:r>
            <a:r>
              <a:rPr lang="en-US" sz="1000" b="1" dirty="0">
                <a:solidFill>
                  <a:schemeClr val="tx1"/>
                </a:solidFill>
              </a:rPr>
              <a:t>1675-1683 MHz </a:t>
            </a:r>
            <a:r>
              <a:rPr lang="en-US" sz="1000" dirty="0">
                <a:solidFill>
                  <a:schemeClr val="tx1"/>
                </a:solidFill>
              </a:rPr>
              <a:t>through 2023.</a:t>
            </a:r>
          </a:p>
          <a:p>
            <a:pPr defTabSz="342900">
              <a:lnSpc>
                <a:spcPct val="114000"/>
              </a:lnSpc>
            </a:pPr>
            <a:endParaRPr lang="en-US" sz="1000" dirty="0">
              <a:solidFill>
                <a:schemeClr val="tx1"/>
              </a:solidFill>
            </a:endParaRPr>
          </a:p>
          <a:p>
            <a:pPr defTabSz="342900">
              <a:lnSpc>
                <a:spcPct val="114000"/>
              </a:lnSpc>
            </a:pPr>
            <a:r>
              <a:rPr lang="en-US" sz="1000" dirty="0">
                <a:solidFill>
                  <a:schemeClr val="tx1"/>
                </a:solidFill>
              </a:rPr>
              <a:t>Assignments in </a:t>
            </a:r>
            <a:r>
              <a:rPr lang="en-US" sz="1000" b="1" dirty="0">
                <a:solidFill>
                  <a:schemeClr val="tx1"/>
                </a:solidFill>
              </a:rPr>
              <a:t>1673.4-1710 MHz</a:t>
            </a:r>
            <a:r>
              <a:rPr lang="en-US" sz="1000" dirty="0">
                <a:solidFill>
                  <a:schemeClr val="tx1"/>
                </a:solidFill>
              </a:rPr>
              <a:t> authorize NOAA to operate Geostationary Operational Environmental Satellites (GOES) and polar-orbiting satellites to: 1) retrieve sensor data; 2) broadcast processed data; and 3) broadcast unprocessed instrument data (from polar satellites) to the meteorological community.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17592-1039-377C-011F-5B40C3732685}"/>
              </a:ext>
            </a:extLst>
          </p:cNvPr>
          <p:cNvSpPr/>
          <p:nvPr/>
        </p:nvSpPr>
        <p:spPr>
          <a:xfrm>
            <a:off x="1908840" y="3430788"/>
            <a:ext cx="5073123" cy="2708434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 algn="ctr"/>
            <a:endParaRPr lang="en-US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ln w="0"/>
                <a:solidFill>
                  <a:srgbClr val="C00000"/>
                </a:solidFill>
              </a:rPr>
              <a:t>1670-1675 MHz </a:t>
            </a:r>
          </a:p>
          <a:p>
            <a:r>
              <a:rPr lang="en-US" dirty="0">
                <a:ln w="0"/>
                <a:solidFill>
                  <a:srgbClr val="C00000"/>
                </a:solidFill>
              </a:rPr>
              <a:t>Auctioned 2003 to high power (downlink) Mobile/Fixed services (MS/FS). Shared between Ligado and </a:t>
            </a:r>
            <a:r>
              <a:rPr lang="en-US" dirty="0" err="1">
                <a:solidFill>
                  <a:srgbClr val="C00000"/>
                </a:solidFill>
              </a:rPr>
              <a:t>MetSat</a:t>
            </a:r>
            <a:r>
              <a:rPr lang="en-US" dirty="0">
                <a:solidFill>
                  <a:srgbClr val="C00000"/>
                </a:solidFill>
              </a:rPr>
              <a:t> Service</a:t>
            </a:r>
            <a:endParaRPr lang="en-US" dirty="0">
              <a:ln w="0"/>
              <a:solidFill>
                <a:srgbClr val="C00000"/>
              </a:solidFill>
            </a:endParaRPr>
          </a:p>
          <a:p>
            <a:endParaRPr lang="en-US" sz="800" dirty="0">
              <a:ln w="0"/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1695-1710 MHz </a:t>
            </a:r>
          </a:p>
          <a:p>
            <a:r>
              <a:rPr lang="en-US" dirty="0">
                <a:solidFill>
                  <a:srgbClr val="C00000"/>
                </a:solidFill>
              </a:rPr>
              <a:t>Auctioned 2015 to lower power (uplink) MS/FS services. Shared between AWS-3 and </a:t>
            </a:r>
            <a:r>
              <a:rPr lang="en-US" dirty="0" err="1">
                <a:solidFill>
                  <a:srgbClr val="C00000"/>
                </a:solidFill>
              </a:rPr>
              <a:t>MetSat</a:t>
            </a:r>
            <a:r>
              <a:rPr lang="en-US" dirty="0">
                <a:solidFill>
                  <a:srgbClr val="C00000"/>
                </a:solidFill>
              </a:rPr>
              <a:t> Service </a:t>
            </a:r>
          </a:p>
          <a:p>
            <a:endParaRPr lang="en-US" cap="none" spc="0" dirty="0">
              <a:ln w="0"/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1675-1680 MHz </a:t>
            </a:r>
          </a:p>
          <a:p>
            <a:r>
              <a:rPr lang="en-US" dirty="0">
                <a:solidFill>
                  <a:srgbClr val="7030A0"/>
                </a:solidFill>
              </a:rPr>
              <a:t>Proposed for auction to share between MS/FS and </a:t>
            </a:r>
            <a:r>
              <a:rPr lang="en-US" dirty="0" err="1">
                <a:solidFill>
                  <a:srgbClr val="7030A0"/>
                </a:solidFill>
              </a:rPr>
              <a:t>MetSat</a:t>
            </a:r>
            <a:r>
              <a:rPr lang="en-US" dirty="0">
                <a:solidFill>
                  <a:srgbClr val="7030A0"/>
                </a:solidFill>
              </a:rPr>
              <a:t> Service</a:t>
            </a:r>
            <a:endParaRPr lang="en-US" cap="none" spc="0" dirty="0">
              <a:ln w="0"/>
              <a:solidFill>
                <a:srgbClr val="7030A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B8888C-BB3E-B0A0-B1B6-3806A86679CE}"/>
              </a:ext>
            </a:extLst>
          </p:cNvPr>
          <p:cNvCxnSpPr>
            <a:cxnSpLocks/>
          </p:cNvCxnSpPr>
          <p:nvPr/>
        </p:nvCxnSpPr>
        <p:spPr>
          <a:xfrm>
            <a:off x="1922829" y="2413281"/>
            <a:ext cx="5054724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9AC107-3FBB-8208-20B3-89D45B0679C3}"/>
              </a:ext>
            </a:extLst>
          </p:cNvPr>
          <p:cNvGrpSpPr/>
          <p:nvPr/>
        </p:nvGrpSpPr>
        <p:grpSpPr>
          <a:xfrm>
            <a:off x="1823690" y="2766402"/>
            <a:ext cx="5562603" cy="622184"/>
            <a:chOff x="964752" y="2520276"/>
            <a:chExt cx="5562603" cy="622184"/>
          </a:xfrm>
        </p:grpSpPr>
        <p:sp>
          <p:nvSpPr>
            <p:cNvPr id="12" name="object 76">
              <a:extLst>
                <a:ext uri="{FF2B5EF4-FFF2-40B4-BE49-F238E27FC236}">
                  <a16:creationId xmlns:a16="http://schemas.microsoft.com/office/drawing/2014/main" id="{8B80FEAF-5ECB-1E9A-FD12-A38C51CE2E14}"/>
                </a:ext>
              </a:extLst>
            </p:cNvPr>
            <p:cNvSpPr/>
            <p:nvPr/>
          </p:nvSpPr>
          <p:spPr>
            <a:xfrm>
              <a:off x="1059024" y="2520276"/>
              <a:ext cx="5049210" cy="435859"/>
            </a:xfrm>
            <a:custGeom>
              <a:avLst/>
              <a:gdLst/>
              <a:ahLst/>
              <a:cxnLst/>
              <a:rect l="l" t="t" r="r" b="b"/>
              <a:pathLst>
                <a:path w="3611879" h="873760">
                  <a:moveTo>
                    <a:pt x="0" y="0"/>
                  </a:moveTo>
                  <a:lnTo>
                    <a:pt x="3611879" y="0"/>
                  </a:lnTo>
                  <a:lnTo>
                    <a:pt x="3611879" y="873251"/>
                  </a:lnTo>
                  <a:lnTo>
                    <a:pt x="0" y="8732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02EC54B-F0B3-CB0B-2A9B-4A0A9169C64D}"/>
                </a:ext>
              </a:extLst>
            </p:cNvPr>
            <p:cNvSpPr/>
            <p:nvPr/>
          </p:nvSpPr>
          <p:spPr>
            <a:xfrm>
              <a:off x="4599753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668AF7E2-1B6F-1FCB-82CF-50D474747AF9}"/>
                </a:ext>
              </a:extLst>
            </p:cNvPr>
            <p:cNvSpPr/>
            <p:nvPr/>
          </p:nvSpPr>
          <p:spPr>
            <a:xfrm>
              <a:off x="2069151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D2DD7DA9-4364-CF5F-A432-F6995670BA8B}"/>
                </a:ext>
              </a:extLst>
            </p:cNvPr>
            <p:cNvSpPr/>
            <p:nvPr/>
          </p:nvSpPr>
          <p:spPr>
            <a:xfrm>
              <a:off x="2575500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CF04C5CD-B64A-31C0-4FDF-134094416B7C}"/>
                </a:ext>
              </a:extLst>
            </p:cNvPr>
            <p:cNvSpPr/>
            <p:nvPr/>
          </p:nvSpPr>
          <p:spPr>
            <a:xfrm>
              <a:off x="2828103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9F9E25D0-BB9B-1DBE-4BA5-D5CD3FCDDB83}"/>
                </a:ext>
              </a:extLst>
            </p:cNvPr>
            <p:cNvSpPr/>
            <p:nvPr/>
          </p:nvSpPr>
          <p:spPr>
            <a:xfrm>
              <a:off x="3080705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60117E1D-84A9-A2C2-BF55-0CB769DAF893}"/>
                </a:ext>
              </a:extLst>
            </p:cNvPr>
            <p:cNvSpPr/>
            <p:nvPr/>
          </p:nvSpPr>
          <p:spPr>
            <a:xfrm>
              <a:off x="3334452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AB2A9A20-F7B5-7D2C-A0D8-7598A3018267}"/>
                </a:ext>
              </a:extLst>
            </p:cNvPr>
            <p:cNvSpPr/>
            <p:nvPr/>
          </p:nvSpPr>
          <p:spPr>
            <a:xfrm>
              <a:off x="3587053" y="2833578"/>
              <a:ext cx="1429" cy="193359"/>
            </a:xfrm>
            <a:custGeom>
              <a:avLst/>
              <a:gdLst/>
              <a:ahLst/>
              <a:cxnLst/>
              <a:rect l="l" t="t" r="r" b="b"/>
              <a:pathLst>
                <a:path w="1904" h="257810">
                  <a:moveTo>
                    <a:pt x="0" y="257556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29AE5559-8CB0-7529-0653-165901DDFDE7}"/>
                </a:ext>
              </a:extLst>
            </p:cNvPr>
            <p:cNvSpPr/>
            <p:nvPr/>
          </p:nvSpPr>
          <p:spPr>
            <a:xfrm>
              <a:off x="3840801" y="2861010"/>
              <a:ext cx="1429" cy="147639"/>
            </a:xfrm>
            <a:custGeom>
              <a:avLst/>
              <a:gdLst/>
              <a:ahLst/>
              <a:cxnLst/>
              <a:rect l="l" t="t" r="r" b="b"/>
              <a:pathLst>
                <a:path w="1904" h="196850">
                  <a:moveTo>
                    <a:pt x="0" y="196596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D72FABB1-8E69-3304-7986-90725FF0D867}"/>
                </a:ext>
              </a:extLst>
            </p:cNvPr>
            <p:cNvSpPr/>
            <p:nvPr/>
          </p:nvSpPr>
          <p:spPr>
            <a:xfrm>
              <a:off x="4093403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364755D0-C7A3-F1E5-6730-E677D7A8C22C}"/>
                </a:ext>
              </a:extLst>
            </p:cNvPr>
            <p:cNvSpPr/>
            <p:nvPr/>
          </p:nvSpPr>
          <p:spPr>
            <a:xfrm>
              <a:off x="4346005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FA9F48AB-E2E6-3C86-38F4-1C624C0B3D39}"/>
                </a:ext>
              </a:extLst>
            </p:cNvPr>
            <p:cNvSpPr/>
            <p:nvPr/>
          </p:nvSpPr>
          <p:spPr>
            <a:xfrm>
              <a:off x="5231831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256D498D-954E-7A1E-0751-2401BA57BFB1}"/>
                </a:ext>
              </a:extLst>
            </p:cNvPr>
            <p:cNvSpPr/>
            <p:nvPr/>
          </p:nvSpPr>
          <p:spPr>
            <a:xfrm>
              <a:off x="4852356" y="2840436"/>
              <a:ext cx="1429" cy="186691"/>
            </a:xfrm>
            <a:custGeom>
              <a:avLst/>
              <a:gdLst/>
              <a:ahLst/>
              <a:cxnLst/>
              <a:rect l="l" t="t" r="r" b="b"/>
              <a:pathLst>
                <a:path w="1904" h="248919">
                  <a:moveTo>
                    <a:pt x="0" y="248412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3A83D0DD-3462-DF4D-6CEF-7CB364A0CE65}"/>
                </a:ext>
              </a:extLst>
            </p:cNvPr>
            <p:cNvSpPr/>
            <p:nvPr/>
          </p:nvSpPr>
          <p:spPr>
            <a:xfrm>
              <a:off x="5738181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3797FAA2-CCEF-CF85-7CE9-1492C0A04675}"/>
                </a:ext>
              </a:extLst>
            </p:cNvPr>
            <p:cNvSpPr/>
            <p:nvPr/>
          </p:nvSpPr>
          <p:spPr>
            <a:xfrm>
              <a:off x="4472879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D2A4DE9B-79EF-B4C0-42A7-652B144989AE}"/>
                </a:ext>
              </a:extLst>
            </p:cNvPr>
            <p:cNvSpPr/>
            <p:nvPr/>
          </p:nvSpPr>
          <p:spPr>
            <a:xfrm>
              <a:off x="1689673" y="2840436"/>
              <a:ext cx="1429" cy="186691"/>
            </a:xfrm>
            <a:custGeom>
              <a:avLst/>
              <a:gdLst/>
              <a:ahLst/>
              <a:cxnLst/>
              <a:rect l="l" t="t" r="r" b="b"/>
              <a:pathLst>
                <a:path w="1905" h="248919">
                  <a:moveTo>
                    <a:pt x="0" y="248412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0EF5D982-9251-C757-B6D9-2335FA773AE1}"/>
                </a:ext>
              </a:extLst>
            </p:cNvPr>
            <p:cNvSpPr/>
            <p:nvPr/>
          </p:nvSpPr>
          <p:spPr>
            <a:xfrm>
              <a:off x="1942277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5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29" name="object 23">
              <a:extLst>
                <a:ext uri="{FF2B5EF4-FFF2-40B4-BE49-F238E27FC236}">
                  <a16:creationId xmlns:a16="http://schemas.microsoft.com/office/drawing/2014/main" id="{932FD39A-AEB9-63A7-A918-D1293F6B5F66}"/>
                </a:ext>
              </a:extLst>
            </p:cNvPr>
            <p:cNvSpPr/>
            <p:nvPr/>
          </p:nvSpPr>
          <p:spPr>
            <a:xfrm>
              <a:off x="2196024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0" name="object 24">
              <a:extLst>
                <a:ext uri="{FF2B5EF4-FFF2-40B4-BE49-F238E27FC236}">
                  <a16:creationId xmlns:a16="http://schemas.microsoft.com/office/drawing/2014/main" id="{004B7BB4-255A-F151-A2C9-F37496729CC8}"/>
                </a:ext>
              </a:extLst>
            </p:cNvPr>
            <p:cNvSpPr/>
            <p:nvPr/>
          </p:nvSpPr>
          <p:spPr>
            <a:xfrm>
              <a:off x="2448627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1" name="object 25">
              <a:extLst>
                <a:ext uri="{FF2B5EF4-FFF2-40B4-BE49-F238E27FC236}">
                  <a16:creationId xmlns:a16="http://schemas.microsoft.com/office/drawing/2014/main" id="{6FA5AA99-4309-EB44-C788-45133626C4E7}"/>
                </a:ext>
              </a:extLst>
            </p:cNvPr>
            <p:cNvSpPr/>
            <p:nvPr/>
          </p:nvSpPr>
          <p:spPr>
            <a:xfrm>
              <a:off x="2954976" y="2833578"/>
              <a:ext cx="1429" cy="193359"/>
            </a:xfrm>
            <a:custGeom>
              <a:avLst/>
              <a:gdLst/>
              <a:ahLst/>
              <a:cxnLst/>
              <a:rect l="l" t="t" r="r" b="b"/>
              <a:pathLst>
                <a:path w="1904" h="257810">
                  <a:moveTo>
                    <a:pt x="0" y="257556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2" name="object 26">
              <a:extLst>
                <a:ext uri="{FF2B5EF4-FFF2-40B4-BE49-F238E27FC236}">
                  <a16:creationId xmlns:a16="http://schemas.microsoft.com/office/drawing/2014/main" id="{61F22976-9038-707A-FEB7-D35CB6144987}"/>
                </a:ext>
              </a:extLst>
            </p:cNvPr>
            <p:cNvSpPr/>
            <p:nvPr/>
          </p:nvSpPr>
          <p:spPr>
            <a:xfrm>
              <a:off x="3207577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3" name="object 27">
              <a:extLst>
                <a:ext uri="{FF2B5EF4-FFF2-40B4-BE49-F238E27FC236}">
                  <a16:creationId xmlns:a16="http://schemas.microsoft.com/office/drawing/2014/main" id="{6C828FFF-20E2-F46C-09F9-CBF7F007F6CB}"/>
                </a:ext>
              </a:extLst>
            </p:cNvPr>
            <p:cNvSpPr/>
            <p:nvPr/>
          </p:nvSpPr>
          <p:spPr>
            <a:xfrm>
              <a:off x="3460181" y="2853010"/>
              <a:ext cx="2381" cy="155735"/>
            </a:xfrm>
            <a:custGeom>
              <a:avLst/>
              <a:gdLst/>
              <a:ahLst/>
              <a:cxnLst/>
              <a:rect l="l" t="t" r="r" b="b"/>
              <a:pathLst>
                <a:path w="3175" h="207644">
                  <a:moveTo>
                    <a:pt x="0" y="207263"/>
                  </a:moveTo>
                  <a:lnTo>
                    <a:pt x="3048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4" name="object 28">
              <a:extLst>
                <a:ext uri="{FF2B5EF4-FFF2-40B4-BE49-F238E27FC236}">
                  <a16:creationId xmlns:a16="http://schemas.microsoft.com/office/drawing/2014/main" id="{4B3DB75A-BC92-BFB5-073E-399267E0FA46}"/>
                </a:ext>
              </a:extLst>
            </p:cNvPr>
            <p:cNvSpPr/>
            <p:nvPr/>
          </p:nvSpPr>
          <p:spPr>
            <a:xfrm>
              <a:off x="3966529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5" name="object 29">
              <a:extLst>
                <a:ext uri="{FF2B5EF4-FFF2-40B4-BE49-F238E27FC236}">
                  <a16:creationId xmlns:a16="http://schemas.microsoft.com/office/drawing/2014/main" id="{0891401B-BA00-49A6-7F47-2D2837E2B922}"/>
                </a:ext>
              </a:extLst>
            </p:cNvPr>
            <p:cNvSpPr/>
            <p:nvPr/>
          </p:nvSpPr>
          <p:spPr>
            <a:xfrm>
              <a:off x="4220277" y="2825578"/>
              <a:ext cx="1429" cy="201455"/>
            </a:xfrm>
            <a:custGeom>
              <a:avLst/>
              <a:gdLst/>
              <a:ahLst/>
              <a:cxnLst/>
              <a:rect l="l" t="t" r="r" b="b"/>
              <a:pathLst>
                <a:path w="1904" h="268605">
                  <a:moveTo>
                    <a:pt x="0" y="268224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6" name="object 30">
              <a:extLst>
                <a:ext uri="{FF2B5EF4-FFF2-40B4-BE49-F238E27FC236}">
                  <a16:creationId xmlns:a16="http://schemas.microsoft.com/office/drawing/2014/main" id="{F84D73AE-38F3-FCC1-17E4-8843112B389C}"/>
                </a:ext>
              </a:extLst>
            </p:cNvPr>
            <p:cNvSpPr/>
            <p:nvPr/>
          </p:nvSpPr>
          <p:spPr>
            <a:xfrm>
              <a:off x="4725483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DF9FDE6A-F956-F45A-7571-3F12F097256E}"/>
                </a:ext>
              </a:extLst>
            </p:cNvPr>
            <p:cNvSpPr/>
            <p:nvPr/>
          </p:nvSpPr>
          <p:spPr>
            <a:xfrm>
              <a:off x="5484435" y="2814148"/>
              <a:ext cx="1429" cy="212884"/>
            </a:xfrm>
            <a:custGeom>
              <a:avLst/>
              <a:gdLst/>
              <a:ahLst/>
              <a:cxnLst/>
              <a:rect l="l" t="t" r="r" b="b"/>
              <a:pathLst>
                <a:path w="1904" h="283844">
                  <a:moveTo>
                    <a:pt x="0" y="2834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2EB12437-73FC-1D8D-A45B-5DA27DAF94C7}"/>
                </a:ext>
              </a:extLst>
            </p:cNvPr>
            <p:cNvSpPr/>
            <p:nvPr/>
          </p:nvSpPr>
          <p:spPr>
            <a:xfrm>
              <a:off x="1310197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5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39" name="object 33">
              <a:extLst>
                <a:ext uri="{FF2B5EF4-FFF2-40B4-BE49-F238E27FC236}">
                  <a16:creationId xmlns:a16="http://schemas.microsoft.com/office/drawing/2014/main" id="{8F04A37A-41AD-B323-A988-0A5F2AF0FA84}"/>
                </a:ext>
              </a:extLst>
            </p:cNvPr>
            <p:cNvSpPr/>
            <p:nvPr/>
          </p:nvSpPr>
          <p:spPr>
            <a:xfrm>
              <a:off x="1562801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5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0" name="object 34">
              <a:extLst>
                <a:ext uri="{FF2B5EF4-FFF2-40B4-BE49-F238E27FC236}">
                  <a16:creationId xmlns:a16="http://schemas.microsoft.com/office/drawing/2014/main" id="{42B18E0C-79E9-A34E-7A67-04BE241B8132}"/>
                </a:ext>
              </a:extLst>
            </p:cNvPr>
            <p:cNvSpPr/>
            <p:nvPr/>
          </p:nvSpPr>
          <p:spPr>
            <a:xfrm>
              <a:off x="1437072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5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1" name="object 35">
              <a:extLst>
                <a:ext uri="{FF2B5EF4-FFF2-40B4-BE49-F238E27FC236}">
                  <a16:creationId xmlns:a16="http://schemas.microsoft.com/office/drawing/2014/main" id="{61F16253-E24A-A342-8D48-3B5DAECEFAD6}"/>
                </a:ext>
              </a:extLst>
            </p:cNvPr>
            <p:cNvSpPr/>
            <p:nvPr/>
          </p:nvSpPr>
          <p:spPr>
            <a:xfrm>
              <a:off x="1057595" y="2819865"/>
              <a:ext cx="1429" cy="207169"/>
            </a:xfrm>
            <a:custGeom>
              <a:avLst/>
              <a:gdLst/>
              <a:ahLst/>
              <a:cxnLst/>
              <a:rect l="l" t="t" r="r" b="b"/>
              <a:pathLst>
                <a:path w="1905" h="276225">
                  <a:moveTo>
                    <a:pt x="0" y="27584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2" name="object 36">
              <a:extLst>
                <a:ext uri="{FF2B5EF4-FFF2-40B4-BE49-F238E27FC236}">
                  <a16:creationId xmlns:a16="http://schemas.microsoft.com/office/drawing/2014/main" id="{A0AC7963-A5FA-5AB5-4278-CC6F29A3D76B}"/>
                </a:ext>
              </a:extLst>
            </p:cNvPr>
            <p:cNvSpPr/>
            <p:nvPr/>
          </p:nvSpPr>
          <p:spPr>
            <a:xfrm>
              <a:off x="1183325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5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3" name="object 37">
              <a:extLst>
                <a:ext uri="{FF2B5EF4-FFF2-40B4-BE49-F238E27FC236}">
                  <a16:creationId xmlns:a16="http://schemas.microsoft.com/office/drawing/2014/main" id="{DA37B3D2-6A0F-B641-5732-B03DC98BAF62}"/>
                </a:ext>
              </a:extLst>
            </p:cNvPr>
            <p:cNvSpPr/>
            <p:nvPr/>
          </p:nvSpPr>
          <p:spPr>
            <a:xfrm>
              <a:off x="965012" y="2910164"/>
              <a:ext cx="48101" cy="116681"/>
            </a:xfrm>
            <a:custGeom>
              <a:avLst/>
              <a:gdLst/>
              <a:ahLst/>
              <a:cxnLst/>
              <a:rect l="l" t="t" r="r" b="b"/>
              <a:pathLst>
                <a:path w="64135" h="155575">
                  <a:moveTo>
                    <a:pt x="64007" y="0"/>
                  </a:moveTo>
                  <a:lnTo>
                    <a:pt x="0" y="15544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4" name="object 49">
              <a:extLst>
                <a:ext uri="{FF2B5EF4-FFF2-40B4-BE49-F238E27FC236}">
                  <a16:creationId xmlns:a16="http://schemas.microsoft.com/office/drawing/2014/main" id="{8339BE2E-D4C0-6EE8-0291-ACA958467F9D}"/>
                </a:ext>
              </a:extLst>
            </p:cNvPr>
            <p:cNvSpPr/>
            <p:nvPr/>
          </p:nvSpPr>
          <p:spPr>
            <a:xfrm>
              <a:off x="2701229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5" name="object 54">
              <a:extLst>
                <a:ext uri="{FF2B5EF4-FFF2-40B4-BE49-F238E27FC236}">
                  <a16:creationId xmlns:a16="http://schemas.microsoft.com/office/drawing/2014/main" id="{9080430F-CC83-56BA-497F-15D176C26CDE}"/>
                </a:ext>
              </a:extLst>
            </p:cNvPr>
            <p:cNvSpPr/>
            <p:nvPr/>
          </p:nvSpPr>
          <p:spPr>
            <a:xfrm>
              <a:off x="5990780" y="2834725"/>
              <a:ext cx="0" cy="173831"/>
            </a:xfrm>
            <a:custGeom>
              <a:avLst/>
              <a:gdLst/>
              <a:ahLst/>
              <a:cxnLst/>
              <a:rect l="l" t="t" r="r" b="b"/>
              <a:pathLst>
                <a:path h="231775">
                  <a:moveTo>
                    <a:pt x="0" y="23164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6" name="object 57">
              <a:extLst>
                <a:ext uri="{FF2B5EF4-FFF2-40B4-BE49-F238E27FC236}">
                  <a16:creationId xmlns:a16="http://schemas.microsoft.com/office/drawing/2014/main" id="{1344DC95-C4E4-5368-DC46-ECEAB11F6419}"/>
                </a:ext>
              </a:extLst>
            </p:cNvPr>
            <p:cNvSpPr/>
            <p:nvPr/>
          </p:nvSpPr>
          <p:spPr>
            <a:xfrm>
              <a:off x="1816548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5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7" name="object 66">
              <a:extLst>
                <a:ext uri="{FF2B5EF4-FFF2-40B4-BE49-F238E27FC236}">
                  <a16:creationId xmlns:a16="http://schemas.microsoft.com/office/drawing/2014/main" id="{BBFDD7CB-5EB8-6610-D67C-858DB3A41735}"/>
                </a:ext>
              </a:extLst>
            </p:cNvPr>
            <p:cNvSpPr/>
            <p:nvPr/>
          </p:nvSpPr>
          <p:spPr>
            <a:xfrm>
              <a:off x="4979229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8" name="object 67">
              <a:extLst>
                <a:ext uri="{FF2B5EF4-FFF2-40B4-BE49-F238E27FC236}">
                  <a16:creationId xmlns:a16="http://schemas.microsoft.com/office/drawing/2014/main" id="{DC8849E2-9670-84AE-AF0E-A5EA29309AC0}"/>
                </a:ext>
              </a:extLst>
            </p:cNvPr>
            <p:cNvSpPr/>
            <p:nvPr/>
          </p:nvSpPr>
          <p:spPr>
            <a:xfrm>
              <a:off x="5104957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49" name="object 68">
              <a:extLst>
                <a:ext uri="{FF2B5EF4-FFF2-40B4-BE49-F238E27FC236}">
                  <a16:creationId xmlns:a16="http://schemas.microsoft.com/office/drawing/2014/main" id="{DBC34FC9-B8E4-2726-0D68-F18CB2415083}"/>
                </a:ext>
              </a:extLst>
            </p:cNvPr>
            <p:cNvSpPr/>
            <p:nvPr/>
          </p:nvSpPr>
          <p:spPr>
            <a:xfrm>
              <a:off x="5358704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50" name="object 69">
              <a:extLst>
                <a:ext uri="{FF2B5EF4-FFF2-40B4-BE49-F238E27FC236}">
                  <a16:creationId xmlns:a16="http://schemas.microsoft.com/office/drawing/2014/main" id="{4DD9CD82-5654-4400-3DCA-F908B169E58E}"/>
                </a:ext>
              </a:extLst>
            </p:cNvPr>
            <p:cNvSpPr/>
            <p:nvPr/>
          </p:nvSpPr>
          <p:spPr>
            <a:xfrm>
              <a:off x="5611308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51" name="object 70">
              <a:extLst>
                <a:ext uri="{FF2B5EF4-FFF2-40B4-BE49-F238E27FC236}">
                  <a16:creationId xmlns:a16="http://schemas.microsoft.com/office/drawing/2014/main" id="{FF5E312B-7127-85FB-215C-6E2DB2C85612}"/>
                </a:ext>
              </a:extLst>
            </p:cNvPr>
            <p:cNvSpPr/>
            <p:nvPr/>
          </p:nvSpPr>
          <p:spPr>
            <a:xfrm>
              <a:off x="5863909" y="2853010"/>
              <a:ext cx="1429" cy="155735"/>
            </a:xfrm>
            <a:custGeom>
              <a:avLst/>
              <a:gdLst/>
              <a:ahLst/>
              <a:cxnLst/>
              <a:rect l="l" t="t" r="r" b="b"/>
              <a:pathLst>
                <a:path w="1904" h="207644">
                  <a:moveTo>
                    <a:pt x="0" y="2072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52" name="object 71">
              <a:extLst>
                <a:ext uri="{FF2B5EF4-FFF2-40B4-BE49-F238E27FC236}">
                  <a16:creationId xmlns:a16="http://schemas.microsoft.com/office/drawing/2014/main" id="{A86B33DE-FD1A-F12D-57B5-D0777AC3A0DB}"/>
                </a:ext>
              </a:extLst>
            </p:cNvPr>
            <p:cNvSpPr/>
            <p:nvPr/>
          </p:nvSpPr>
          <p:spPr>
            <a:xfrm>
              <a:off x="6116513" y="2814148"/>
              <a:ext cx="1429" cy="212884"/>
            </a:xfrm>
            <a:custGeom>
              <a:avLst/>
              <a:gdLst/>
              <a:ahLst/>
              <a:cxnLst/>
              <a:rect l="l" t="t" r="r" b="b"/>
              <a:pathLst>
                <a:path w="1904" h="283844">
                  <a:moveTo>
                    <a:pt x="0" y="283463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53" name="object 8">
              <a:extLst>
                <a:ext uri="{FF2B5EF4-FFF2-40B4-BE49-F238E27FC236}">
                  <a16:creationId xmlns:a16="http://schemas.microsoft.com/office/drawing/2014/main" id="{EBD297A1-BCB1-6827-0AF3-A31A465076D1}"/>
                </a:ext>
              </a:extLst>
            </p:cNvPr>
            <p:cNvSpPr/>
            <p:nvPr/>
          </p:nvSpPr>
          <p:spPr>
            <a:xfrm>
              <a:off x="2321753" y="2825578"/>
              <a:ext cx="1429" cy="201455"/>
            </a:xfrm>
            <a:custGeom>
              <a:avLst/>
              <a:gdLst/>
              <a:ahLst/>
              <a:cxnLst/>
              <a:rect l="l" t="t" r="r" b="b"/>
              <a:pathLst>
                <a:path w="1904" h="268605">
                  <a:moveTo>
                    <a:pt x="0" y="268224"/>
                  </a:moveTo>
                  <a:lnTo>
                    <a:pt x="152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sp>
          <p:nvSpPr>
            <p:cNvPr id="54" name="object 135">
              <a:extLst>
                <a:ext uri="{FF2B5EF4-FFF2-40B4-BE49-F238E27FC236}">
                  <a16:creationId xmlns:a16="http://schemas.microsoft.com/office/drawing/2014/main" id="{C780FA51-BB23-BF04-3172-5182B21EBAD9}"/>
                </a:ext>
              </a:extLst>
            </p:cNvPr>
            <p:cNvSpPr/>
            <p:nvPr/>
          </p:nvSpPr>
          <p:spPr>
            <a:xfrm>
              <a:off x="6277009" y="2913493"/>
              <a:ext cx="48101" cy="110015"/>
            </a:xfrm>
            <a:custGeom>
              <a:avLst/>
              <a:gdLst/>
              <a:ahLst/>
              <a:cxnLst/>
              <a:rect l="l" t="t" r="r" b="b"/>
              <a:pathLst>
                <a:path w="64135" h="146685">
                  <a:moveTo>
                    <a:pt x="64007" y="0"/>
                  </a:moveTo>
                  <a:lnTo>
                    <a:pt x="0" y="146303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1" dirty="0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46B64ED-F752-87AB-C6F4-5A14800EDAAA}"/>
                </a:ext>
              </a:extLst>
            </p:cNvPr>
            <p:cNvCxnSpPr/>
            <p:nvPr/>
          </p:nvCxnSpPr>
          <p:spPr>
            <a:xfrm>
              <a:off x="996531" y="2960313"/>
              <a:ext cx="5307215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5AEAE6A-DFED-EF36-594E-0B41025A2F7B}"/>
                </a:ext>
              </a:extLst>
            </p:cNvPr>
            <p:cNvGrpSpPr/>
            <p:nvPr/>
          </p:nvGrpSpPr>
          <p:grpSpPr>
            <a:xfrm>
              <a:off x="964752" y="3035498"/>
              <a:ext cx="5562603" cy="106962"/>
              <a:chOff x="1801782" y="3354082"/>
              <a:chExt cx="7416804" cy="142617"/>
            </a:xfrm>
          </p:grpSpPr>
          <p:sp>
            <p:nvSpPr>
              <p:cNvPr id="58" name="object 39">
                <a:extLst>
                  <a:ext uri="{FF2B5EF4-FFF2-40B4-BE49-F238E27FC236}">
                    <a16:creationId xmlns:a16="http://schemas.microsoft.com/office/drawing/2014/main" id="{08D8B288-F51B-71B7-828B-BC36346ADA44}"/>
                  </a:ext>
                </a:extLst>
              </p:cNvPr>
              <p:cNvSpPr txBox="1"/>
              <p:nvPr/>
            </p:nvSpPr>
            <p:spPr>
              <a:xfrm>
                <a:off x="2641085" y="3354082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1675</a:t>
                </a:r>
              </a:p>
            </p:txBody>
          </p:sp>
          <p:sp>
            <p:nvSpPr>
              <p:cNvPr id="59" name="object 40">
                <a:extLst>
                  <a:ext uri="{FF2B5EF4-FFF2-40B4-BE49-F238E27FC236}">
                    <a16:creationId xmlns:a16="http://schemas.microsoft.com/office/drawing/2014/main" id="{7872A747-46E0-2DFA-4284-66C8C4D3ABA9}"/>
                  </a:ext>
                </a:extLst>
              </p:cNvPr>
              <p:cNvSpPr txBox="1"/>
              <p:nvPr/>
            </p:nvSpPr>
            <p:spPr>
              <a:xfrm>
                <a:off x="3480277" y="3354082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1680</a:t>
                </a:r>
              </a:p>
            </p:txBody>
          </p:sp>
          <p:sp>
            <p:nvSpPr>
              <p:cNvPr id="60" name="object 41">
                <a:extLst>
                  <a:ext uri="{FF2B5EF4-FFF2-40B4-BE49-F238E27FC236}">
                    <a16:creationId xmlns:a16="http://schemas.microsoft.com/office/drawing/2014/main" id="{EB15C3F4-4382-B721-2214-B4E447D6C93F}"/>
                  </a:ext>
                </a:extLst>
              </p:cNvPr>
              <p:cNvSpPr txBox="1"/>
              <p:nvPr/>
            </p:nvSpPr>
            <p:spPr>
              <a:xfrm>
                <a:off x="4319469" y="3354082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1685</a:t>
                </a:r>
              </a:p>
            </p:txBody>
          </p:sp>
          <p:sp>
            <p:nvSpPr>
              <p:cNvPr id="61" name="object 42">
                <a:extLst>
                  <a:ext uri="{FF2B5EF4-FFF2-40B4-BE49-F238E27FC236}">
                    <a16:creationId xmlns:a16="http://schemas.microsoft.com/office/drawing/2014/main" id="{AEC145C6-B159-E60B-4936-45C794773897}"/>
                  </a:ext>
                </a:extLst>
              </p:cNvPr>
              <p:cNvSpPr txBox="1"/>
              <p:nvPr/>
            </p:nvSpPr>
            <p:spPr>
              <a:xfrm>
                <a:off x="5158659" y="3354082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1690</a:t>
                </a:r>
              </a:p>
            </p:txBody>
          </p:sp>
          <p:sp>
            <p:nvSpPr>
              <p:cNvPr id="62" name="object 43">
                <a:extLst>
                  <a:ext uri="{FF2B5EF4-FFF2-40B4-BE49-F238E27FC236}">
                    <a16:creationId xmlns:a16="http://schemas.microsoft.com/office/drawing/2014/main" id="{6B2D48AB-F372-B8A3-B99C-AE5BB5EFE7DC}"/>
                  </a:ext>
                </a:extLst>
              </p:cNvPr>
              <p:cNvSpPr txBox="1"/>
              <p:nvPr/>
            </p:nvSpPr>
            <p:spPr>
              <a:xfrm>
                <a:off x="5997850" y="3354082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1695</a:t>
                </a:r>
              </a:p>
            </p:txBody>
          </p:sp>
          <p:sp>
            <p:nvSpPr>
              <p:cNvPr id="63" name="object 44">
                <a:extLst>
                  <a:ext uri="{FF2B5EF4-FFF2-40B4-BE49-F238E27FC236}">
                    <a16:creationId xmlns:a16="http://schemas.microsoft.com/office/drawing/2014/main" id="{D4B5A67F-D666-2B21-CB0A-4A5F23404F9B}"/>
                  </a:ext>
                </a:extLst>
              </p:cNvPr>
              <p:cNvSpPr txBox="1"/>
              <p:nvPr/>
            </p:nvSpPr>
            <p:spPr>
              <a:xfrm>
                <a:off x="6837041" y="3354082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1700</a:t>
                </a:r>
              </a:p>
            </p:txBody>
          </p:sp>
          <p:sp>
            <p:nvSpPr>
              <p:cNvPr id="64" name="object 45">
                <a:extLst>
                  <a:ext uri="{FF2B5EF4-FFF2-40B4-BE49-F238E27FC236}">
                    <a16:creationId xmlns:a16="http://schemas.microsoft.com/office/drawing/2014/main" id="{C6B79C93-F400-C864-9D3B-8FC93053C0A8}"/>
                  </a:ext>
                </a:extLst>
              </p:cNvPr>
              <p:cNvSpPr txBox="1"/>
              <p:nvPr/>
            </p:nvSpPr>
            <p:spPr>
              <a:xfrm>
                <a:off x="7676230" y="3358198"/>
                <a:ext cx="281940" cy="138501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1705</a:t>
                </a:r>
              </a:p>
            </p:txBody>
          </p:sp>
          <p:sp>
            <p:nvSpPr>
              <p:cNvPr id="65" name="object 46">
                <a:extLst>
                  <a:ext uri="{FF2B5EF4-FFF2-40B4-BE49-F238E27FC236}">
                    <a16:creationId xmlns:a16="http://schemas.microsoft.com/office/drawing/2014/main" id="{183AEF22-3AA1-B564-7C92-353FDE7CB359}"/>
                  </a:ext>
                </a:extLst>
              </p:cNvPr>
              <p:cNvSpPr txBox="1"/>
              <p:nvPr/>
            </p:nvSpPr>
            <p:spPr>
              <a:xfrm>
                <a:off x="1801782" y="3354082"/>
                <a:ext cx="281940" cy="138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1670</a:t>
                </a:r>
              </a:p>
            </p:txBody>
          </p:sp>
          <p:sp>
            <p:nvSpPr>
              <p:cNvPr id="66" name="object 72">
                <a:extLst>
                  <a:ext uri="{FF2B5EF4-FFF2-40B4-BE49-F238E27FC236}">
                    <a16:creationId xmlns:a16="http://schemas.microsoft.com/office/drawing/2014/main" id="{4FA0D4C7-F445-7FF5-6871-24DB967F7044}"/>
                  </a:ext>
                </a:extLst>
              </p:cNvPr>
              <p:cNvSpPr txBox="1"/>
              <p:nvPr/>
            </p:nvSpPr>
            <p:spPr>
              <a:xfrm>
                <a:off x="8518378" y="3358175"/>
                <a:ext cx="700208" cy="1385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tIns="0" rIns="0" bIns="0" rtlCol="0">
                <a:spAutoFit/>
              </a:bodyPr>
              <a:lstStyle/>
              <a:p>
                <a:pPr marL="9525"/>
                <a:r>
                  <a:rPr sz="675" dirty="0">
                    <a:latin typeface="Arial"/>
                    <a:cs typeface="Arial"/>
                  </a:rPr>
                  <a:t>1710</a:t>
                </a:r>
                <a:r>
                  <a:rPr lang="en-US" sz="675" dirty="0">
                    <a:latin typeface="Arial"/>
                    <a:cs typeface="Arial"/>
                  </a:rPr>
                  <a:t>      MHz</a:t>
                </a:r>
                <a:endParaRPr sz="675" dirty="0">
                  <a:latin typeface="Arial"/>
                  <a:cs typeface="Arial"/>
                </a:endParaRPr>
              </a:p>
            </p:txBody>
          </p:sp>
        </p:grpSp>
        <p:sp>
          <p:nvSpPr>
            <p:cNvPr id="57" name="object 100">
              <a:extLst>
                <a:ext uri="{FF2B5EF4-FFF2-40B4-BE49-F238E27FC236}">
                  <a16:creationId xmlns:a16="http://schemas.microsoft.com/office/drawing/2014/main" id="{AE24ABC9-38F6-BC34-A4B2-EFB8B41872B6}"/>
                </a:ext>
              </a:extLst>
            </p:cNvPr>
            <p:cNvSpPr txBox="1"/>
            <p:nvPr/>
          </p:nvSpPr>
          <p:spPr>
            <a:xfrm>
              <a:off x="1184754" y="2605150"/>
              <a:ext cx="4806026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525" algn="ctr"/>
              <a:r>
                <a:rPr lang="en-US" sz="1200" b="1" spc="-4" dirty="0">
                  <a:solidFill>
                    <a:srgbClr val="3333FF"/>
                  </a:solidFill>
                </a:rPr>
                <a:t>Federal Allocation for </a:t>
              </a:r>
              <a:r>
                <a:rPr lang="en-US" sz="1200" b="1" spc="-4" dirty="0">
                  <a:solidFill>
                    <a:srgbClr val="3333FF"/>
                  </a:solidFill>
                  <a:latin typeface="Arial"/>
                  <a:cs typeface="Arial"/>
                </a:rPr>
                <a:t>Meteorological Satellites (Space-to-Earth)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BB7448E-B487-BAD2-E983-D400F80BCB70}"/>
              </a:ext>
            </a:extLst>
          </p:cNvPr>
          <p:cNvSpPr txBox="1"/>
          <p:nvPr/>
        </p:nvSpPr>
        <p:spPr>
          <a:xfrm>
            <a:off x="2010135" y="1458996"/>
            <a:ext cx="4905636" cy="861774"/>
          </a:xfrm>
          <a:prstGeom prst="rect">
            <a:avLst/>
          </a:prstGeom>
          <a:solidFill>
            <a:schemeClr val="lt1"/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US Table of Allocations</a:t>
            </a:r>
          </a:p>
          <a:p>
            <a:pPr algn="ctr"/>
            <a:r>
              <a:rPr lang="en-US" sz="17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Meteorological-Satellite (space-to-earth)</a:t>
            </a:r>
          </a:p>
          <a:p>
            <a:pPr algn="ctr"/>
            <a:r>
              <a:rPr lang="en-US" sz="17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1670-1710 MHz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9FDC8FB-8309-2BD3-4742-25FEBBBCE1B2}"/>
              </a:ext>
            </a:extLst>
          </p:cNvPr>
          <p:cNvSpPr/>
          <p:nvPr/>
        </p:nvSpPr>
        <p:spPr>
          <a:xfrm>
            <a:off x="1915879" y="2517073"/>
            <a:ext cx="637449" cy="2338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Shared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139C7CE-97AD-1C78-1E54-E261356E1380}"/>
              </a:ext>
            </a:extLst>
          </p:cNvPr>
          <p:cNvSpPr/>
          <p:nvPr/>
        </p:nvSpPr>
        <p:spPr>
          <a:xfrm>
            <a:off x="5079415" y="2526503"/>
            <a:ext cx="1878782" cy="2274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Shared w/ AWS-3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5D2F0E6-3C0A-E066-F9A5-671F7615A882}"/>
              </a:ext>
            </a:extLst>
          </p:cNvPr>
          <p:cNvSpPr/>
          <p:nvPr/>
        </p:nvSpPr>
        <p:spPr>
          <a:xfrm>
            <a:off x="2566207" y="2515568"/>
            <a:ext cx="637449" cy="23386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000" dirty="0"/>
              <a:t>Proposed</a:t>
            </a:r>
          </a:p>
        </p:txBody>
      </p:sp>
    </p:spTree>
    <p:extLst>
      <p:ext uri="{BB962C8B-B14F-4D97-AF65-F5344CB8AC3E}">
        <p14:creationId xmlns:p14="http://schemas.microsoft.com/office/powerpoint/2010/main" val="41026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CABF63-0BF0-BDE6-1D87-9D7A343F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387"/>
          </a:xfrm>
        </p:spPr>
        <p:txBody>
          <a:bodyPr/>
          <a:lstStyle/>
          <a:p>
            <a:r>
              <a:rPr lang="en-US" dirty="0"/>
              <a:t>SPRES Project Dependencies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1666A5-AF5E-C134-1520-23A4598A2AB4}"/>
              </a:ext>
            </a:extLst>
          </p:cNvPr>
          <p:cNvGrpSpPr/>
          <p:nvPr/>
        </p:nvGrpSpPr>
        <p:grpSpPr>
          <a:xfrm>
            <a:off x="1556606" y="1068512"/>
            <a:ext cx="8768922" cy="5208998"/>
            <a:chOff x="76200" y="465909"/>
            <a:chExt cx="9026020" cy="4988042"/>
          </a:xfrm>
        </p:grpSpPr>
        <p:sp>
          <p:nvSpPr>
            <p:cNvPr id="7" name="Rectangle: Rounded Corners 239">
              <a:extLst>
                <a:ext uri="{FF2B5EF4-FFF2-40B4-BE49-F238E27FC236}">
                  <a16:creationId xmlns:a16="http://schemas.microsoft.com/office/drawing/2014/main" id="{256A14AA-67B3-39B5-7940-2EAD7F90DD82}"/>
                </a:ext>
              </a:extLst>
            </p:cNvPr>
            <p:cNvSpPr/>
            <p:nvPr/>
          </p:nvSpPr>
          <p:spPr>
            <a:xfrm>
              <a:off x="7770800" y="1350471"/>
              <a:ext cx="11430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8" name="Rectangle: Rounded Corners 239">
              <a:extLst>
                <a:ext uri="{FF2B5EF4-FFF2-40B4-BE49-F238E27FC236}">
                  <a16:creationId xmlns:a16="http://schemas.microsoft.com/office/drawing/2014/main" id="{07822680-E0E3-876B-57A2-EF5E243EE75E}"/>
                </a:ext>
              </a:extLst>
            </p:cNvPr>
            <p:cNvSpPr/>
            <p:nvPr/>
          </p:nvSpPr>
          <p:spPr>
            <a:xfrm>
              <a:off x="7770800" y="3429000"/>
              <a:ext cx="12192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9" name="Rectangle: Rounded Corners 239">
              <a:extLst>
                <a:ext uri="{FF2B5EF4-FFF2-40B4-BE49-F238E27FC236}">
                  <a16:creationId xmlns:a16="http://schemas.microsoft.com/office/drawing/2014/main" id="{06ABA504-7957-4204-3C97-8E9DDE7F0361}"/>
                </a:ext>
              </a:extLst>
            </p:cNvPr>
            <p:cNvSpPr/>
            <p:nvPr/>
          </p:nvSpPr>
          <p:spPr>
            <a:xfrm>
              <a:off x="7770800" y="2119276"/>
              <a:ext cx="12192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28026C2-6E04-21A3-B780-DF91C48DF81C}"/>
                </a:ext>
              </a:extLst>
            </p:cNvPr>
            <p:cNvCxnSpPr>
              <a:stCxn id="37" idx="3"/>
            </p:cNvCxnSpPr>
            <p:nvPr/>
          </p:nvCxnSpPr>
          <p:spPr>
            <a:xfrm flipV="1">
              <a:off x="7467599" y="3687530"/>
              <a:ext cx="303201" cy="1"/>
            </a:xfrm>
            <a:prstGeom prst="straightConnector1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932218-BE6E-CD44-B82A-5B4AF1FF234A}"/>
                </a:ext>
              </a:extLst>
            </p:cNvPr>
            <p:cNvCxnSpPr>
              <a:stCxn id="34" idx="3"/>
              <a:endCxn id="43" idx="1"/>
            </p:cNvCxnSpPr>
            <p:nvPr/>
          </p:nvCxnSpPr>
          <p:spPr>
            <a:xfrm flipV="1">
              <a:off x="7467599" y="850154"/>
              <a:ext cx="303200" cy="1"/>
            </a:xfrm>
            <a:prstGeom prst="straightConnector1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2546389-5567-1819-0C4E-BB6B6DE90E13}"/>
                </a:ext>
              </a:extLst>
            </p:cNvPr>
            <p:cNvCxnSpPr>
              <a:stCxn id="35" idx="3"/>
              <a:endCxn id="7" idx="1"/>
            </p:cNvCxnSpPr>
            <p:nvPr/>
          </p:nvCxnSpPr>
          <p:spPr>
            <a:xfrm flipV="1">
              <a:off x="7467599" y="1617170"/>
              <a:ext cx="303200" cy="2"/>
            </a:xfrm>
            <a:prstGeom prst="straightConnector1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215EACB-EF3C-E2EA-6FCA-64C393CBE5E6}"/>
                </a:ext>
              </a:extLst>
            </p:cNvPr>
            <p:cNvCxnSpPr>
              <a:cxnSpLocks/>
              <a:stCxn id="40" idx="3"/>
              <a:endCxn id="9" idx="1"/>
            </p:cNvCxnSpPr>
            <p:nvPr/>
          </p:nvCxnSpPr>
          <p:spPr>
            <a:xfrm flipV="1">
              <a:off x="7467599" y="2385975"/>
              <a:ext cx="303200" cy="2"/>
            </a:xfrm>
            <a:prstGeom prst="straightConnector1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F1E47317-C6A9-4CE7-09B1-474F2E000667}"/>
                </a:ext>
              </a:extLst>
            </p:cNvPr>
            <p:cNvCxnSpPr>
              <a:stCxn id="33" idx="3"/>
              <a:endCxn id="34" idx="1"/>
            </p:cNvCxnSpPr>
            <p:nvPr/>
          </p:nvCxnSpPr>
          <p:spPr>
            <a:xfrm flipV="1">
              <a:off x="3908287" y="850155"/>
              <a:ext cx="2096272" cy="215266"/>
            </a:xfrm>
            <a:prstGeom prst="bentConnector3">
              <a:avLst>
                <a:gd name="adj1" fmla="val 50000"/>
              </a:avLst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F540423E-B513-38B9-4B93-DCD4E8DF69F4}"/>
                </a:ext>
              </a:extLst>
            </p:cNvPr>
            <p:cNvCxnSpPr>
              <a:stCxn id="33" idx="3"/>
              <a:endCxn id="35" idx="1"/>
            </p:cNvCxnSpPr>
            <p:nvPr/>
          </p:nvCxnSpPr>
          <p:spPr>
            <a:xfrm>
              <a:off x="3908287" y="1065421"/>
              <a:ext cx="2096272" cy="551751"/>
            </a:xfrm>
            <a:prstGeom prst="bentConnector3">
              <a:avLst>
                <a:gd name="adj1" fmla="val 50000"/>
              </a:avLst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48">
              <a:extLst>
                <a:ext uri="{FF2B5EF4-FFF2-40B4-BE49-F238E27FC236}">
                  <a16:creationId xmlns:a16="http://schemas.microsoft.com/office/drawing/2014/main" id="{38BC09D8-0782-8CC1-D27D-37752B14F2A4}"/>
                </a:ext>
              </a:extLst>
            </p:cNvPr>
            <p:cNvCxnSpPr>
              <a:cxnSpLocks/>
              <a:stCxn id="36" idx="3"/>
              <a:endCxn id="40" idx="2"/>
            </p:cNvCxnSpPr>
            <p:nvPr/>
          </p:nvCxnSpPr>
          <p:spPr>
            <a:xfrm flipV="1">
              <a:off x="5044440" y="2699719"/>
              <a:ext cx="1691641" cy="192991"/>
            </a:xfrm>
            <a:prstGeom prst="bentConnector2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54">
              <a:extLst>
                <a:ext uri="{FF2B5EF4-FFF2-40B4-BE49-F238E27FC236}">
                  <a16:creationId xmlns:a16="http://schemas.microsoft.com/office/drawing/2014/main" id="{C9E13FBB-3266-C8C7-5A8F-40DFE266B255}"/>
                </a:ext>
              </a:extLst>
            </p:cNvPr>
            <p:cNvCxnSpPr>
              <a:cxnSpLocks/>
              <a:stCxn id="36" idx="3"/>
              <a:endCxn id="37" idx="0"/>
            </p:cNvCxnSpPr>
            <p:nvPr/>
          </p:nvCxnSpPr>
          <p:spPr>
            <a:xfrm>
              <a:off x="5044440" y="2892709"/>
              <a:ext cx="1691641" cy="481080"/>
            </a:xfrm>
            <a:prstGeom prst="bentConnector2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56">
              <a:extLst>
                <a:ext uri="{FF2B5EF4-FFF2-40B4-BE49-F238E27FC236}">
                  <a16:creationId xmlns:a16="http://schemas.microsoft.com/office/drawing/2014/main" id="{AC570BF4-37BE-4CDC-C47D-F58EAC9D8D00}"/>
                </a:ext>
              </a:extLst>
            </p:cNvPr>
            <p:cNvCxnSpPr>
              <a:stCxn id="39" idx="3"/>
              <a:endCxn id="41" idx="2"/>
            </p:cNvCxnSpPr>
            <p:nvPr/>
          </p:nvCxnSpPr>
          <p:spPr>
            <a:xfrm flipV="1">
              <a:off x="1630680" y="4071775"/>
              <a:ext cx="2674620" cy="192981"/>
            </a:xfrm>
            <a:prstGeom prst="bentConnector2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18">
              <a:extLst>
                <a:ext uri="{FF2B5EF4-FFF2-40B4-BE49-F238E27FC236}">
                  <a16:creationId xmlns:a16="http://schemas.microsoft.com/office/drawing/2014/main" id="{17F001BA-5039-0A0E-C070-F4965CF8A905}"/>
                </a:ext>
              </a:extLst>
            </p:cNvPr>
            <p:cNvCxnSpPr>
              <a:stCxn id="38" idx="3"/>
              <a:endCxn id="37" idx="2"/>
            </p:cNvCxnSpPr>
            <p:nvPr/>
          </p:nvCxnSpPr>
          <p:spPr>
            <a:xfrm flipV="1">
              <a:off x="1630680" y="4001272"/>
              <a:ext cx="5105400" cy="1057858"/>
            </a:xfrm>
            <a:prstGeom prst="bentConnector2">
              <a:avLst/>
            </a:prstGeom>
            <a:ln w="15875" cap="sq">
              <a:solidFill>
                <a:schemeClr val="accent6">
                  <a:lumMod val="50000"/>
                </a:schemeClr>
              </a:solidFill>
              <a:prstDash val="dash"/>
              <a:beve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hape 37">
              <a:extLst>
                <a:ext uri="{FF2B5EF4-FFF2-40B4-BE49-F238E27FC236}">
                  <a16:creationId xmlns:a16="http://schemas.microsoft.com/office/drawing/2014/main" id="{12B0F86B-23B6-17D6-FC06-BF70C44A3517}"/>
                </a:ext>
              </a:extLst>
            </p:cNvPr>
            <p:cNvCxnSpPr>
              <a:stCxn id="31" idx="3"/>
              <a:endCxn id="33" idx="1"/>
            </p:cNvCxnSpPr>
            <p:nvPr/>
          </p:nvCxnSpPr>
          <p:spPr>
            <a:xfrm flipV="1">
              <a:off x="1630680" y="1065421"/>
              <a:ext cx="677408" cy="611359"/>
            </a:xfrm>
            <a:prstGeom prst="bentConnector3">
              <a:avLst>
                <a:gd name="adj1" fmla="val 50000"/>
              </a:avLst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913F7D5E-BC04-A884-5BAF-11F76BF3BA14}"/>
                </a:ext>
              </a:extLst>
            </p:cNvPr>
            <p:cNvCxnSpPr>
              <a:stCxn id="31" idx="3"/>
              <a:endCxn id="32" idx="1"/>
            </p:cNvCxnSpPr>
            <p:nvPr/>
          </p:nvCxnSpPr>
          <p:spPr>
            <a:xfrm>
              <a:off x="1630680" y="1676781"/>
              <a:ext cx="655599" cy="531343"/>
            </a:xfrm>
            <a:prstGeom prst="bentConnector3">
              <a:avLst>
                <a:gd name="adj1" fmla="val 50000"/>
              </a:avLst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F551702-6629-45AC-B982-5B2F8D02C964}"/>
                </a:ext>
              </a:extLst>
            </p:cNvPr>
            <p:cNvSpPr txBox="1"/>
            <p:nvPr/>
          </p:nvSpPr>
          <p:spPr>
            <a:xfrm>
              <a:off x="1948053" y="1468956"/>
              <a:ext cx="1027845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RF Receiver Data &amp;</a:t>
              </a:r>
            </a:p>
            <a:p>
              <a:r>
                <a:rPr lang="en-US" sz="900" dirty="0">
                  <a:latin typeface="Arial Narrow" pitchFamily="34" charset="0"/>
                </a:rPr>
                <a:t>User Data Flows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694AE5-F900-511A-C7B8-A9C30816BCAA}"/>
                </a:ext>
              </a:extLst>
            </p:cNvPr>
            <p:cNvSpPr txBox="1"/>
            <p:nvPr/>
          </p:nvSpPr>
          <p:spPr>
            <a:xfrm>
              <a:off x="4034707" y="700482"/>
              <a:ext cx="739305" cy="369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Alternative </a:t>
              </a:r>
              <a:br>
                <a:rPr lang="en-US" sz="900" dirty="0">
                  <a:latin typeface="Arial Narrow" pitchFamily="34" charset="0"/>
                </a:rPr>
              </a:br>
              <a:r>
                <a:rPr lang="en-US" sz="900" dirty="0">
                  <a:latin typeface="Arial Narrow" pitchFamily="34" charset="0"/>
                </a:rPr>
                <a:t>Architectures</a:t>
              </a:r>
            </a:p>
          </p:txBody>
        </p:sp>
        <p:cxnSp>
          <p:nvCxnSpPr>
            <p:cNvPr id="24" name="Elbow Connector 46">
              <a:extLst>
                <a:ext uri="{FF2B5EF4-FFF2-40B4-BE49-F238E27FC236}">
                  <a16:creationId xmlns:a16="http://schemas.microsoft.com/office/drawing/2014/main" id="{DE4051BD-BE08-7484-4A62-ED2B682D2B75}"/>
                </a:ext>
              </a:extLst>
            </p:cNvPr>
            <p:cNvCxnSpPr>
              <a:cxnSpLocks/>
              <a:stCxn id="32" idx="2"/>
              <a:endCxn id="36" idx="1"/>
            </p:cNvCxnSpPr>
            <p:nvPr/>
          </p:nvCxnSpPr>
          <p:spPr>
            <a:xfrm rot="16200000" flipH="1">
              <a:off x="3178443" y="2489753"/>
              <a:ext cx="333753" cy="472160"/>
            </a:xfrm>
            <a:prstGeom prst="bentConnector2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8048DE-802C-9F1B-DA49-580D8D0446B1}"/>
                </a:ext>
              </a:extLst>
            </p:cNvPr>
            <p:cNvSpPr txBox="1"/>
            <p:nvPr/>
          </p:nvSpPr>
          <p:spPr>
            <a:xfrm>
              <a:off x="1752600" y="4665691"/>
              <a:ext cx="23621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Anomalous Propagation RFI Risks &amp; Mitigations</a:t>
              </a:r>
            </a:p>
          </p:txBody>
        </p:sp>
        <p:cxnSp>
          <p:nvCxnSpPr>
            <p:cNvPr id="26" name="Elbow Connector 52">
              <a:extLst>
                <a:ext uri="{FF2B5EF4-FFF2-40B4-BE49-F238E27FC236}">
                  <a16:creationId xmlns:a16="http://schemas.microsoft.com/office/drawing/2014/main" id="{E446F53B-69EE-BE2C-6F4A-FE16B6DD1715}"/>
                </a:ext>
              </a:extLst>
            </p:cNvPr>
            <p:cNvCxnSpPr>
              <a:stCxn id="32" idx="2"/>
              <a:endCxn id="41" idx="1"/>
            </p:cNvCxnSpPr>
            <p:nvPr/>
          </p:nvCxnSpPr>
          <p:spPr>
            <a:xfrm rot="16200000" flipH="1">
              <a:off x="2781032" y="2887161"/>
              <a:ext cx="1128575" cy="472161"/>
            </a:xfrm>
            <a:prstGeom prst="bentConnector2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DD5850-5341-341E-544D-D9D6D7FDBCB0}"/>
                </a:ext>
              </a:extLst>
            </p:cNvPr>
            <p:cNvSpPr txBox="1"/>
            <p:nvPr/>
          </p:nvSpPr>
          <p:spPr>
            <a:xfrm>
              <a:off x="2154807" y="2716979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900" dirty="0">
                  <a:latin typeface="Arial Narrow" pitchFamily="34" charset="0"/>
                </a:rPr>
                <a:t>Site RFI Factors </a:t>
              </a:r>
              <a:br>
                <a:rPr lang="en-US" sz="900" dirty="0">
                  <a:latin typeface="Arial Narrow" pitchFamily="34" charset="0"/>
                </a:rPr>
              </a:br>
              <a:r>
                <a:rPr lang="en-US" sz="900" dirty="0">
                  <a:latin typeface="Arial Narrow" pitchFamily="34" charset="0"/>
                </a:rPr>
                <a:t>and Risks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2ECA40-C413-2DCB-51F1-5AD03A296780}"/>
                </a:ext>
              </a:extLst>
            </p:cNvPr>
            <p:cNvSpPr txBox="1"/>
            <p:nvPr/>
          </p:nvSpPr>
          <p:spPr>
            <a:xfrm>
              <a:off x="5029200" y="2564579"/>
              <a:ext cx="100219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Detailed Receive </a:t>
              </a:r>
              <a:br>
                <a:rPr lang="en-US" sz="900" dirty="0">
                  <a:latin typeface="Arial Narrow" pitchFamily="34" charset="0"/>
                </a:rPr>
              </a:br>
              <a:r>
                <a:rPr lang="en-US" sz="900" dirty="0">
                  <a:latin typeface="Arial Narrow" pitchFamily="34" charset="0"/>
                </a:rPr>
                <a:t>Site Characteristics</a:t>
              </a:r>
            </a:p>
          </p:txBody>
        </p:sp>
        <p:cxnSp>
          <p:nvCxnSpPr>
            <p:cNvPr id="29" name="Elbow Connector 58">
              <a:extLst>
                <a:ext uri="{FF2B5EF4-FFF2-40B4-BE49-F238E27FC236}">
                  <a16:creationId xmlns:a16="http://schemas.microsoft.com/office/drawing/2014/main" id="{DEC6D19D-FC93-70DE-A243-CDC19545B4C6}"/>
                </a:ext>
              </a:extLst>
            </p:cNvPr>
            <p:cNvCxnSpPr>
              <a:stCxn id="39" idx="3"/>
              <a:endCxn id="37" idx="2"/>
            </p:cNvCxnSpPr>
            <p:nvPr/>
          </p:nvCxnSpPr>
          <p:spPr>
            <a:xfrm flipV="1">
              <a:off x="1630680" y="4001272"/>
              <a:ext cx="5105400" cy="263484"/>
            </a:xfrm>
            <a:prstGeom prst="bentConnector2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CE1A3B-D22D-9024-DC28-978D97177206}"/>
                </a:ext>
              </a:extLst>
            </p:cNvPr>
            <p:cNvSpPr txBox="1"/>
            <p:nvPr/>
          </p:nvSpPr>
          <p:spPr>
            <a:xfrm>
              <a:off x="1768244" y="3887535"/>
              <a:ext cx="19049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GOES-R Receiver RFI Characteristics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A87E41B-DFBC-C016-BFEA-5053A185E294}"/>
                </a:ext>
              </a:extLst>
            </p:cNvPr>
            <p:cNvSpPr/>
            <p:nvPr/>
          </p:nvSpPr>
          <p:spPr>
            <a:xfrm>
              <a:off x="76200" y="1234994"/>
              <a:ext cx="1554480" cy="88357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36576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latin typeface="Arial Narrow" pitchFamily="34" charset="0"/>
                </a:rPr>
                <a:t>Project 1</a:t>
              </a:r>
              <a:r>
                <a:rPr lang="en-US" sz="900" dirty="0">
                  <a:latin typeface="Arial Narrow" pitchFamily="34" charset="0"/>
                </a:rPr>
                <a:t>: Identify baseline GOES systems, user data flow and missions that could be impacted by interference and spectrum sharing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B20AB13-B2E6-64F7-608C-E1041C301CEB}"/>
                </a:ext>
              </a:extLst>
            </p:cNvPr>
            <p:cNvSpPr/>
            <p:nvPr/>
          </p:nvSpPr>
          <p:spPr>
            <a:xfrm>
              <a:off x="2286279" y="1857294"/>
              <a:ext cx="1645920" cy="701661"/>
            </a:xfrm>
            <a:prstGeom prst="roundRect">
              <a:avLst/>
            </a:prstGeom>
            <a:solidFill>
              <a:srgbClr val="0070C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900" b="1" dirty="0">
                  <a:solidFill>
                    <a:schemeClr val="bg1"/>
                  </a:solidFill>
                  <a:latin typeface="Arial Narrow" pitchFamily="34" charset="0"/>
                </a:rPr>
                <a:t>Project 2</a:t>
              </a:r>
              <a:r>
                <a:rPr lang="en-US" sz="900" dirty="0">
                  <a:solidFill>
                    <a:schemeClr val="bg1"/>
                  </a:solidFill>
                  <a:latin typeface="Arial Narrow" pitchFamily="34" charset="0"/>
                </a:rPr>
                <a:t>: Assess interference risks to downlink sites and the corresponding impact to users and missions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20E30AC-594E-F6A5-E397-150D494222E9}"/>
                </a:ext>
              </a:extLst>
            </p:cNvPr>
            <p:cNvSpPr/>
            <p:nvPr/>
          </p:nvSpPr>
          <p:spPr>
            <a:xfrm>
              <a:off x="2308087" y="679940"/>
              <a:ext cx="1600200" cy="770961"/>
            </a:xfrm>
            <a:prstGeom prst="roundRect">
              <a:avLst/>
            </a:prstGeom>
            <a:solidFill>
              <a:srgbClr val="00B05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Arial Narrow" pitchFamily="34" charset="0"/>
                </a:rPr>
                <a:t>Project 3</a:t>
              </a:r>
              <a:r>
                <a:rPr lang="en-US" sz="1000" dirty="0">
                  <a:latin typeface="Arial Narrow" pitchFamily="34" charset="0"/>
                </a:rPr>
                <a:t>: Identify and characterize alternative GOES data </a:t>
              </a:r>
              <a:r>
                <a:rPr lang="en-US" sz="900" dirty="0">
                  <a:latin typeface="Arial Narrow" pitchFamily="34" charset="0"/>
                </a:rPr>
                <a:t>distribution</a:t>
              </a:r>
              <a:r>
                <a:rPr lang="en-US" sz="1000" dirty="0">
                  <a:latin typeface="Arial Narrow" pitchFamily="34" charset="0"/>
                </a:rPr>
                <a:t> architectures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06AB35F9-2FB2-B7BA-6579-27301B6949D0}"/>
                </a:ext>
              </a:extLst>
            </p:cNvPr>
            <p:cNvSpPr/>
            <p:nvPr/>
          </p:nvSpPr>
          <p:spPr>
            <a:xfrm>
              <a:off x="6004560" y="465909"/>
              <a:ext cx="1463040" cy="768491"/>
            </a:xfrm>
            <a:prstGeom prst="roundRect">
              <a:avLst/>
            </a:prstGeom>
            <a:solidFill>
              <a:srgbClr val="92D05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Arial Narrow" pitchFamily="34" charset="0"/>
                </a:rPr>
                <a:t>Project 4</a:t>
              </a:r>
              <a:r>
                <a:rPr lang="en-US" sz="1000" dirty="0">
                  <a:latin typeface="Arial Narrow" pitchFamily="34" charset="0"/>
                </a:rPr>
                <a:t>: Quantify cost and schedule for implementing </a:t>
              </a:r>
              <a:r>
                <a:rPr lang="en-US" sz="900" dirty="0">
                  <a:latin typeface="Arial Narrow" pitchFamily="34" charset="0"/>
                </a:rPr>
                <a:t>alternative</a:t>
              </a:r>
              <a:r>
                <a:rPr lang="en-US" sz="1000" dirty="0">
                  <a:latin typeface="Arial Narrow" pitchFamily="34" charset="0"/>
                </a:rPr>
                <a:t> data distribution architectures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C1E5342-FE83-F971-D661-4C2202F9C8C5}"/>
                </a:ext>
              </a:extLst>
            </p:cNvPr>
            <p:cNvSpPr/>
            <p:nvPr/>
          </p:nvSpPr>
          <p:spPr>
            <a:xfrm>
              <a:off x="6004560" y="1373934"/>
              <a:ext cx="1463040" cy="486476"/>
            </a:xfrm>
            <a:prstGeom prst="roundRect">
              <a:avLst/>
            </a:prstGeom>
            <a:solidFill>
              <a:srgbClr val="759E0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 Narrow" pitchFamily="34" charset="0"/>
                </a:rPr>
                <a:t>Project 5</a:t>
              </a: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: Identify and characterize </a:t>
              </a:r>
              <a:r>
                <a:rPr lang="en-US" sz="900" dirty="0">
                  <a:solidFill>
                    <a:schemeClr val="bg1"/>
                  </a:solidFill>
                  <a:latin typeface="Arial Narrow" pitchFamily="34" charset="0"/>
                </a:rPr>
                <a:t>alternative</a:t>
              </a: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 GOES downlink designs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581097B-CB8A-F3DC-36B6-8FA0F2369336}"/>
                </a:ext>
              </a:extLst>
            </p:cNvPr>
            <p:cNvSpPr/>
            <p:nvPr/>
          </p:nvSpPr>
          <p:spPr>
            <a:xfrm>
              <a:off x="3581400" y="2698668"/>
              <a:ext cx="1463040" cy="469916"/>
            </a:xfrm>
            <a:prstGeom prst="roundRect">
              <a:avLst/>
            </a:prstGeom>
            <a:solidFill>
              <a:srgbClr val="A66BD3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Arial Narrow" pitchFamily="34" charset="0"/>
                </a:rPr>
                <a:t>Project 6</a:t>
              </a:r>
              <a:r>
                <a:rPr lang="en-US" sz="1000" dirty="0">
                  <a:latin typeface="Arial Narrow" pitchFamily="34" charset="0"/>
                </a:rPr>
                <a:t>: Identify and characterize ground station receiving equipment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395DC7B-5AE1-F197-0238-EC9B76148CC7}"/>
                </a:ext>
              </a:extLst>
            </p:cNvPr>
            <p:cNvSpPr/>
            <p:nvPr/>
          </p:nvSpPr>
          <p:spPr>
            <a:xfrm>
              <a:off x="6004560" y="3373789"/>
              <a:ext cx="1463040" cy="627483"/>
            </a:xfrm>
            <a:prstGeom prst="roundRect">
              <a:avLst/>
            </a:prstGeom>
            <a:solidFill>
              <a:srgbClr val="CBA9E5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Arial Narrow" pitchFamily="34" charset="0"/>
                </a:rPr>
                <a:t>Project 7</a:t>
              </a:r>
              <a:r>
                <a:rPr lang="en-US" sz="1000" dirty="0">
                  <a:latin typeface="Arial Narrow" pitchFamily="34" charset="0"/>
                </a:rPr>
                <a:t>: Determine the GOES interference protection criteria and associated </a:t>
              </a:r>
              <a:r>
                <a:rPr lang="en-US" sz="900" dirty="0">
                  <a:latin typeface="Arial Narrow" pitchFamily="34" charset="0"/>
                </a:rPr>
                <a:t>sharing</a:t>
              </a:r>
              <a:r>
                <a:rPr lang="en-US" sz="1000" dirty="0">
                  <a:latin typeface="Arial Narrow" pitchFamily="34" charset="0"/>
                </a:rPr>
                <a:t> rules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A4842D90-BE03-72D1-7906-65182653BEDC}"/>
                </a:ext>
              </a:extLst>
            </p:cNvPr>
            <p:cNvSpPr/>
            <p:nvPr/>
          </p:nvSpPr>
          <p:spPr>
            <a:xfrm>
              <a:off x="76200" y="4664309"/>
              <a:ext cx="1554480" cy="789642"/>
            </a:xfrm>
            <a:prstGeom prst="roundRect">
              <a:avLst/>
            </a:prstGeom>
            <a:solidFill>
              <a:srgbClr val="FFC00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36576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Arial Narrow" pitchFamily="34" charset="0"/>
                </a:rPr>
                <a:t>Project 8</a:t>
              </a:r>
              <a:r>
                <a:rPr lang="en-US" sz="1000" dirty="0">
                  <a:latin typeface="Arial Narrow" pitchFamily="34" charset="0"/>
                </a:rPr>
                <a:t>: Characterize interference </a:t>
              </a:r>
              <a:r>
                <a:rPr lang="en-US" sz="900" dirty="0">
                  <a:latin typeface="Arial Narrow" pitchFamily="34" charset="0"/>
                </a:rPr>
                <a:t>risks</a:t>
              </a:r>
              <a:r>
                <a:rPr lang="en-US" sz="1000" dirty="0">
                  <a:latin typeface="Arial Narrow" pitchFamily="34" charset="0"/>
                </a:rPr>
                <a:t>, protection rules, and mitigation techniques associated with anomalous propagation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FD7B4DB6-0CF7-4192-7792-9BD7D3F00728}"/>
                </a:ext>
              </a:extLst>
            </p:cNvPr>
            <p:cNvSpPr/>
            <p:nvPr/>
          </p:nvSpPr>
          <p:spPr>
            <a:xfrm>
              <a:off x="76200" y="3951479"/>
              <a:ext cx="1554480" cy="626555"/>
            </a:xfrm>
            <a:prstGeom prst="roundRect">
              <a:avLst/>
            </a:prstGeom>
            <a:solidFill>
              <a:srgbClr val="83935F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36576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latin typeface="Arial Narrow" pitchFamily="34" charset="0"/>
                </a:rPr>
                <a:t>Project 9: </a:t>
              </a:r>
              <a:r>
                <a:rPr lang="en-US" sz="1000" dirty="0">
                  <a:latin typeface="Arial Narrow" pitchFamily="34" charset="0"/>
                </a:rPr>
                <a:t>Evaluate and validate GOES-R receiver protection rules for spectrum sharing with AWS systems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BC264DF-AF5D-F04A-9F27-EAA6DED9EBB4}"/>
                </a:ext>
              </a:extLst>
            </p:cNvPr>
            <p:cNvSpPr/>
            <p:nvPr/>
          </p:nvSpPr>
          <p:spPr>
            <a:xfrm>
              <a:off x="6004560" y="2072235"/>
              <a:ext cx="1463040" cy="627483"/>
            </a:xfrm>
            <a:prstGeom prst="roundRect">
              <a:avLst/>
            </a:prstGeom>
            <a:solidFill>
              <a:srgbClr val="7030A0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 Narrow" pitchFamily="34" charset="0"/>
                </a:rPr>
                <a:t>Project 10</a:t>
              </a: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: Identify and evaluate interference monitoring </a:t>
              </a:r>
              <a:r>
                <a:rPr lang="en-US" sz="900" dirty="0">
                  <a:solidFill>
                    <a:schemeClr val="bg1"/>
                  </a:solidFill>
                  <a:latin typeface="Arial Narrow" pitchFamily="34" charset="0"/>
                </a:rPr>
                <a:t>approaches</a:t>
              </a: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 for ground stations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CEBC9D9-71D7-890B-D1E8-F3B11A2611DB}"/>
                </a:ext>
              </a:extLst>
            </p:cNvPr>
            <p:cNvSpPr/>
            <p:nvPr/>
          </p:nvSpPr>
          <p:spPr>
            <a:xfrm>
              <a:off x="3581400" y="3303284"/>
              <a:ext cx="1447800" cy="768491"/>
            </a:xfrm>
            <a:prstGeom prst="roundRect">
              <a:avLst/>
            </a:prstGeom>
            <a:solidFill>
              <a:srgbClr val="924732"/>
            </a:solidFill>
            <a:ln w="63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7780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18288" tIns="18288" rIns="18288" bIns="36576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000" b="1" dirty="0">
                  <a:solidFill>
                    <a:schemeClr val="bg1"/>
                  </a:solidFill>
                  <a:latin typeface="Arial Narrow" pitchFamily="34" charset="0"/>
                </a:rPr>
                <a:t>Project 11</a:t>
              </a: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: Assess interference risks and mitigations at </a:t>
              </a:r>
              <a:r>
                <a:rPr lang="en-US" sz="900" dirty="0">
                  <a:solidFill>
                    <a:schemeClr val="bg1"/>
                  </a:solidFill>
                  <a:latin typeface="Arial Narrow" pitchFamily="34" charset="0"/>
                </a:rPr>
                <a:t>downlink</a:t>
              </a: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 sites in the presence of </a:t>
              </a:r>
              <a:b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sz="1000" dirty="0">
                  <a:solidFill>
                    <a:schemeClr val="bg1"/>
                  </a:solidFill>
                  <a:latin typeface="Arial Narrow" pitchFamily="34" charset="0"/>
                </a:rPr>
                <a:t>LTE TDD signals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3717CEA-AFE9-0C6D-4C96-3038884A92F4}"/>
                </a:ext>
              </a:extLst>
            </p:cNvPr>
            <p:cNvSpPr txBox="1"/>
            <p:nvPr/>
          </p:nvSpPr>
          <p:spPr>
            <a:xfrm>
              <a:off x="5029200" y="3326579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Arial Narrow" pitchFamily="34" charset="0"/>
                </a:rPr>
                <a:t>LTE TDD RFI </a:t>
              </a:r>
              <a:br>
                <a:rPr lang="en-US" sz="900" dirty="0">
                  <a:latin typeface="Arial Narrow" pitchFamily="34" charset="0"/>
                </a:rPr>
              </a:br>
              <a:r>
                <a:rPr lang="en-US" sz="900" dirty="0">
                  <a:latin typeface="Arial Narrow" pitchFamily="34" charset="0"/>
                </a:rPr>
                <a:t>Factors and Risks</a:t>
              </a:r>
            </a:p>
          </p:txBody>
        </p:sp>
        <p:sp>
          <p:nvSpPr>
            <p:cNvPr id="43" name="Rectangle: Rounded Corners 239">
              <a:extLst>
                <a:ext uri="{FF2B5EF4-FFF2-40B4-BE49-F238E27FC236}">
                  <a16:creationId xmlns:a16="http://schemas.microsoft.com/office/drawing/2014/main" id="{1DF6DCFB-C394-C04B-6025-998003F216DC}"/>
                </a:ext>
              </a:extLst>
            </p:cNvPr>
            <p:cNvSpPr/>
            <p:nvPr/>
          </p:nvSpPr>
          <p:spPr>
            <a:xfrm>
              <a:off x="7770800" y="583454"/>
              <a:ext cx="990600" cy="5334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4" name="Freeform 128">
              <a:extLst>
                <a:ext uri="{FF2B5EF4-FFF2-40B4-BE49-F238E27FC236}">
                  <a16:creationId xmlns:a16="http://schemas.microsoft.com/office/drawing/2014/main" id="{D776388F-FB1B-38C0-BE4A-94E451D35D5B}"/>
                </a:ext>
              </a:extLst>
            </p:cNvPr>
            <p:cNvSpPr>
              <a:spLocks noEditPoints="1"/>
            </p:cNvSpPr>
            <p:nvPr>
              <p:custDataLst>
                <p:custData r:id="rId1"/>
                <p:custData r:id="rId2"/>
              </p:custDataLst>
            </p:nvPr>
          </p:nvSpPr>
          <p:spPr bwMode="black">
            <a:xfrm>
              <a:off x="7826240" y="659654"/>
              <a:ext cx="173160" cy="225494"/>
            </a:xfrm>
            <a:custGeom>
              <a:avLst/>
              <a:gdLst>
                <a:gd name="T0" fmla="*/ 49 w 71"/>
                <a:gd name="T1" fmla="*/ 21 h 62"/>
                <a:gd name="T2" fmla="*/ 49 w 71"/>
                <a:gd name="T3" fmla="*/ 19 h 62"/>
                <a:gd name="T4" fmla="*/ 49 w 71"/>
                <a:gd name="T5" fmla="*/ 19 h 62"/>
                <a:gd name="T6" fmla="*/ 48 w 71"/>
                <a:gd name="T7" fmla="*/ 17 h 62"/>
                <a:gd name="T8" fmla="*/ 32 w 71"/>
                <a:gd name="T9" fmla="*/ 2 h 62"/>
                <a:gd name="T10" fmla="*/ 28 w 71"/>
                <a:gd name="T11" fmla="*/ 0 h 62"/>
                <a:gd name="T12" fmla="*/ 28 w 71"/>
                <a:gd name="T13" fmla="*/ 0 h 62"/>
                <a:gd name="T14" fmla="*/ 28 w 71"/>
                <a:gd name="T15" fmla="*/ 0 h 62"/>
                <a:gd name="T16" fmla="*/ 6 w 71"/>
                <a:gd name="T17" fmla="*/ 0 h 62"/>
                <a:gd name="T18" fmla="*/ 0 w 71"/>
                <a:gd name="T19" fmla="*/ 5 h 62"/>
                <a:gd name="T20" fmla="*/ 0 w 71"/>
                <a:gd name="T21" fmla="*/ 56 h 62"/>
                <a:gd name="T22" fmla="*/ 6 w 71"/>
                <a:gd name="T23" fmla="*/ 62 h 62"/>
                <a:gd name="T24" fmla="*/ 44 w 71"/>
                <a:gd name="T25" fmla="*/ 62 h 62"/>
                <a:gd name="T26" fmla="*/ 50 w 71"/>
                <a:gd name="T27" fmla="*/ 56 h 62"/>
                <a:gd name="T28" fmla="*/ 50 w 71"/>
                <a:gd name="T29" fmla="*/ 21 h 62"/>
                <a:gd name="T30" fmla="*/ 49 w 71"/>
                <a:gd name="T31" fmla="*/ 21 h 62"/>
                <a:gd name="T32" fmla="*/ 28 w 71"/>
                <a:gd name="T33" fmla="*/ 5 h 62"/>
                <a:gd name="T34" fmla="*/ 44 w 71"/>
                <a:gd name="T35" fmla="*/ 21 h 62"/>
                <a:gd name="T36" fmla="*/ 28 w 71"/>
                <a:gd name="T37" fmla="*/ 21 h 62"/>
                <a:gd name="T38" fmla="*/ 28 w 71"/>
                <a:gd name="T39" fmla="*/ 5 h 62"/>
                <a:gd name="T40" fmla="*/ 44 w 71"/>
                <a:gd name="T41" fmla="*/ 56 h 62"/>
                <a:gd name="T42" fmla="*/ 6 w 71"/>
                <a:gd name="T43" fmla="*/ 56 h 62"/>
                <a:gd name="T44" fmla="*/ 6 w 71"/>
                <a:gd name="T45" fmla="*/ 5 h 62"/>
                <a:gd name="T46" fmla="*/ 23 w 71"/>
                <a:gd name="T47" fmla="*/ 5 h 62"/>
                <a:gd name="T48" fmla="*/ 23 w 71"/>
                <a:gd name="T49" fmla="*/ 21 h 62"/>
                <a:gd name="T50" fmla="*/ 28 w 71"/>
                <a:gd name="T51" fmla="*/ 27 h 62"/>
                <a:gd name="T52" fmla="*/ 44 w 71"/>
                <a:gd name="T53" fmla="*/ 27 h 62"/>
                <a:gd name="T54" fmla="*/ 44 w 71"/>
                <a:gd name="T55" fmla="*/ 56 h 62"/>
                <a:gd name="T56" fmla="*/ 58 w 71"/>
                <a:gd name="T57" fmla="*/ 14 h 62"/>
                <a:gd name="T58" fmla="*/ 60 w 71"/>
                <a:gd name="T59" fmla="*/ 19 h 62"/>
                <a:gd name="T60" fmla="*/ 60 w 71"/>
                <a:gd name="T61" fmla="*/ 56 h 62"/>
                <a:gd name="T62" fmla="*/ 55 w 71"/>
                <a:gd name="T63" fmla="*/ 62 h 62"/>
                <a:gd name="T64" fmla="*/ 53 w 71"/>
                <a:gd name="T65" fmla="*/ 62 h 62"/>
                <a:gd name="T66" fmla="*/ 55 w 71"/>
                <a:gd name="T67" fmla="*/ 57 h 62"/>
                <a:gd name="T68" fmla="*/ 55 w 71"/>
                <a:gd name="T69" fmla="*/ 21 h 62"/>
                <a:gd name="T70" fmla="*/ 53 w 71"/>
                <a:gd name="T71" fmla="*/ 15 h 62"/>
                <a:gd name="T72" fmla="*/ 37 w 71"/>
                <a:gd name="T73" fmla="*/ 0 h 62"/>
                <a:gd name="T74" fmla="*/ 37 w 71"/>
                <a:gd name="T75" fmla="*/ 0 h 62"/>
                <a:gd name="T76" fmla="*/ 39 w 71"/>
                <a:gd name="T77" fmla="*/ 0 h 62"/>
                <a:gd name="T78" fmla="*/ 40 w 71"/>
                <a:gd name="T79" fmla="*/ 0 h 62"/>
                <a:gd name="T80" fmla="*/ 47 w 71"/>
                <a:gd name="T81" fmla="*/ 3 h 62"/>
                <a:gd name="T82" fmla="*/ 58 w 71"/>
                <a:gd name="T83" fmla="*/ 14 h 62"/>
                <a:gd name="T84" fmla="*/ 69 w 71"/>
                <a:gd name="T85" fmla="*/ 13 h 62"/>
                <a:gd name="T86" fmla="*/ 71 w 71"/>
                <a:gd name="T87" fmla="*/ 17 h 62"/>
                <a:gd name="T88" fmla="*/ 71 w 71"/>
                <a:gd name="T89" fmla="*/ 56 h 62"/>
                <a:gd name="T90" fmla="*/ 65 w 71"/>
                <a:gd name="T91" fmla="*/ 62 h 62"/>
                <a:gd name="T92" fmla="*/ 64 w 71"/>
                <a:gd name="T93" fmla="*/ 62 h 62"/>
                <a:gd name="T94" fmla="*/ 65 w 71"/>
                <a:gd name="T95" fmla="*/ 57 h 62"/>
                <a:gd name="T96" fmla="*/ 65 w 71"/>
                <a:gd name="T97" fmla="*/ 18 h 62"/>
                <a:gd name="T98" fmla="*/ 64 w 71"/>
                <a:gd name="T99" fmla="*/ 14 h 62"/>
                <a:gd name="T100" fmla="*/ 50 w 71"/>
                <a:gd name="T101" fmla="*/ 0 h 62"/>
                <a:gd name="T102" fmla="*/ 50 w 71"/>
                <a:gd name="T103" fmla="*/ 0 h 62"/>
                <a:gd name="T104" fmla="*/ 51 w 71"/>
                <a:gd name="T105" fmla="*/ 0 h 62"/>
                <a:gd name="T106" fmla="*/ 52 w 71"/>
                <a:gd name="T107" fmla="*/ 0 h 62"/>
                <a:gd name="T108" fmla="*/ 59 w 71"/>
                <a:gd name="T109" fmla="*/ 3 h 62"/>
                <a:gd name="T110" fmla="*/ 69 w 71"/>
                <a:gd name="T111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62">
                  <a:moveTo>
                    <a:pt x="49" y="21"/>
                  </a:moveTo>
                  <a:cubicBezTo>
                    <a:pt x="49" y="20"/>
                    <a:pt x="49" y="20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2"/>
                    <a:pt x="50" y="59"/>
                    <a:pt x="50" y="56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1"/>
                    <a:pt x="49" y="21"/>
                  </a:cubicBezTo>
                  <a:close/>
                  <a:moveTo>
                    <a:pt x="28" y="5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28" y="5"/>
                  </a:lnTo>
                  <a:close/>
                  <a:moveTo>
                    <a:pt x="44" y="5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4"/>
                    <a:pt x="25" y="27"/>
                    <a:pt x="28" y="27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4" y="56"/>
                  </a:lnTo>
                  <a:close/>
                  <a:moveTo>
                    <a:pt x="58" y="14"/>
                  </a:moveTo>
                  <a:cubicBezTo>
                    <a:pt x="59" y="15"/>
                    <a:pt x="60" y="17"/>
                    <a:pt x="60" y="19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8" y="62"/>
                    <a:pt x="55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0"/>
                    <a:pt x="55" y="59"/>
                    <a:pt x="55" y="57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9"/>
                    <a:pt x="54" y="17"/>
                    <a:pt x="53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4" y="0"/>
                    <a:pt x="47" y="3"/>
                  </a:cubicBezTo>
                  <a:cubicBezTo>
                    <a:pt x="58" y="14"/>
                    <a:pt x="58" y="14"/>
                    <a:pt x="58" y="14"/>
                  </a:cubicBezTo>
                  <a:moveTo>
                    <a:pt x="69" y="13"/>
                  </a:moveTo>
                  <a:cubicBezTo>
                    <a:pt x="70" y="14"/>
                    <a:pt x="71" y="16"/>
                    <a:pt x="71" y="1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9"/>
                    <a:pt x="68" y="62"/>
                    <a:pt x="65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7"/>
                    <a:pt x="65" y="15"/>
                    <a:pt x="64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0"/>
                    <a:pt x="59" y="3"/>
                  </a:cubicBezTo>
                  <a:cubicBezTo>
                    <a:pt x="69" y="13"/>
                    <a:pt x="69" y="13"/>
                    <a:pt x="6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7576" tIns="48788" rIns="97576" bIns="4878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7B84C3-7346-750F-CE76-68010FFD78DF}"/>
                </a:ext>
              </a:extLst>
            </p:cNvPr>
            <p:cNvSpPr txBox="1"/>
            <p:nvPr/>
          </p:nvSpPr>
          <p:spPr>
            <a:xfrm>
              <a:off x="7923201" y="583454"/>
              <a:ext cx="918284" cy="52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Alternative Architecture</a:t>
              </a:r>
              <a:br>
                <a:rPr lang="en-US" sz="900" b="1" dirty="0">
                  <a:latin typeface="Arial Narrow" pitchFamily="34" charset="0"/>
                </a:rPr>
              </a:br>
              <a:r>
                <a:rPr lang="en-US" sz="900" b="1" dirty="0">
                  <a:latin typeface="Arial Narrow" pitchFamily="34" charset="0"/>
                </a:rPr>
                <a:t>Analysis</a:t>
              </a:r>
            </a:p>
          </p:txBody>
        </p:sp>
        <p:sp>
          <p:nvSpPr>
            <p:cNvPr id="46" name="Freeform 128">
              <a:extLst>
                <a:ext uri="{FF2B5EF4-FFF2-40B4-BE49-F238E27FC236}">
                  <a16:creationId xmlns:a16="http://schemas.microsoft.com/office/drawing/2014/main" id="{214A185B-B589-52AE-D9AC-06D02183F9AB}"/>
                </a:ext>
              </a:extLst>
            </p:cNvPr>
            <p:cNvSpPr>
              <a:spLocks noEditPoints="1"/>
            </p:cNvSpPr>
            <p:nvPr>
              <p:custDataLst>
                <p:custData r:id="rId3"/>
                <p:custData r:id="rId4"/>
              </p:custDataLst>
            </p:nvPr>
          </p:nvSpPr>
          <p:spPr bwMode="black">
            <a:xfrm>
              <a:off x="7826240" y="1426671"/>
              <a:ext cx="173160" cy="225494"/>
            </a:xfrm>
            <a:custGeom>
              <a:avLst/>
              <a:gdLst>
                <a:gd name="T0" fmla="*/ 49 w 71"/>
                <a:gd name="T1" fmla="*/ 21 h 62"/>
                <a:gd name="T2" fmla="*/ 49 w 71"/>
                <a:gd name="T3" fmla="*/ 19 h 62"/>
                <a:gd name="T4" fmla="*/ 49 w 71"/>
                <a:gd name="T5" fmla="*/ 19 h 62"/>
                <a:gd name="T6" fmla="*/ 48 w 71"/>
                <a:gd name="T7" fmla="*/ 17 h 62"/>
                <a:gd name="T8" fmla="*/ 32 w 71"/>
                <a:gd name="T9" fmla="*/ 2 h 62"/>
                <a:gd name="T10" fmla="*/ 28 w 71"/>
                <a:gd name="T11" fmla="*/ 0 h 62"/>
                <a:gd name="T12" fmla="*/ 28 w 71"/>
                <a:gd name="T13" fmla="*/ 0 h 62"/>
                <a:gd name="T14" fmla="*/ 28 w 71"/>
                <a:gd name="T15" fmla="*/ 0 h 62"/>
                <a:gd name="T16" fmla="*/ 6 w 71"/>
                <a:gd name="T17" fmla="*/ 0 h 62"/>
                <a:gd name="T18" fmla="*/ 0 w 71"/>
                <a:gd name="T19" fmla="*/ 5 h 62"/>
                <a:gd name="T20" fmla="*/ 0 w 71"/>
                <a:gd name="T21" fmla="*/ 56 h 62"/>
                <a:gd name="T22" fmla="*/ 6 w 71"/>
                <a:gd name="T23" fmla="*/ 62 h 62"/>
                <a:gd name="T24" fmla="*/ 44 w 71"/>
                <a:gd name="T25" fmla="*/ 62 h 62"/>
                <a:gd name="T26" fmla="*/ 50 w 71"/>
                <a:gd name="T27" fmla="*/ 56 h 62"/>
                <a:gd name="T28" fmla="*/ 50 w 71"/>
                <a:gd name="T29" fmla="*/ 21 h 62"/>
                <a:gd name="T30" fmla="*/ 49 w 71"/>
                <a:gd name="T31" fmla="*/ 21 h 62"/>
                <a:gd name="T32" fmla="*/ 28 w 71"/>
                <a:gd name="T33" fmla="*/ 5 h 62"/>
                <a:gd name="T34" fmla="*/ 44 w 71"/>
                <a:gd name="T35" fmla="*/ 21 h 62"/>
                <a:gd name="T36" fmla="*/ 28 w 71"/>
                <a:gd name="T37" fmla="*/ 21 h 62"/>
                <a:gd name="T38" fmla="*/ 28 w 71"/>
                <a:gd name="T39" fmla="*/ 5 h 62"/>
                <a:gd name="T40" fmla="*/ 44 w 71"/>
                <a:gd name="T41" fmla="*/ 56 h 62"/>
                <a:gd name="T42" fmla="*/ 6 w 71"/>
                <a:gd name="T43" fmla="*/ 56 h 62"/>
                <a:gd name="T44" fmla="*/ 6 w 71"/>
                <a:gd name="T45" fmla="*/ 5 h 62"/>
                <a:gd name="T46" fmla="*/ 23 w 71"/>
                <a:gd name="T47" fmla="*/ 5 h 62"/>
                <a:gd name="T48" fmla="*/ 23 w 71"/>
                <a:gd name="T49" fmla="*/ 21 h 62"/>
                <a:gd name="T50" fmla="*/ 28 w 71"/>
                <a:gd name="T51" fmla="*/ 27 h 62"/>
                <a:gd name="T52" fmla="*/ 44 w 71"/>
                <a:gd name="T53" fmla="*/ 27 h 62"/>
                <a:gd name="T54" fmla="*/ 44 w 71"/>
                <a:gd name="T55" fmla="*/ 56 h 62"/>
                <a:gd name="T56" fmla="*/ 58 w 71"/>
                <a:gd name="T57" fmla="*/ 14 h 62"/>
                <a:gd name="T58" fmla="*/ 60 w 71"/>
                <a:gd name="T59" fmla="*/ 19 h 62"/>
                <a:gd name="T60" fmla="*/ 60 w 71"/>
                <a:gd name="T61" fmla="*/ 56 h 62"/>
                <a:gd name="T62" fmla="*/ 55 w 71"/>
                <a:gd name="T63" fmla="*/ 62 h 62"/>
                <a:gd name="T64" fmla="*/ 53 w 71"/>
                <a:gd name="T65" fmla="*/ 62 h 62"/>
                <a:gd name="T66" fmla="*/ 55 w 71"/>
                <a:gd name="T67" fmla="*/ 57 h 62"/>
                <a:gd name="T68" fmla="*/ 55 w 71"/>
                <a:gd name="T69" fmla="*/ 21 h 62"/>
                <a:gd name="T70" fmla="*/ 53 w 71"/>
                <a:gd name="T71" fmla="*/ 15 h 62"/>
                <a:gd name="T72" fmla="*/ 37 w 71"/>
                <a:gd name="T73" fmla="*/ 0 h 62"/>
                <a:gd name="T74" fmla="*/ 37 w 71"/>
                <a:gd name="T75" fmla="*/ 0 h 62"/>
                <a:gd name="T76" fmla="*/ 39 w 71"/>
                <a:gd name="T77" fmla="*/ 0 h 62"/>
                <a:gd name="T78" fmla="*/ 40 w 71"/>
                <a:gd name="T79" fmla="*/ 0 h 62"/>
                <a:gd name="T80" fmla="*/ 47 w 71"/>
                <a:gd name="T81" fmla="*/ 3 h 62"/>
                <a:gd name="T82" fmla="*/ 58 w 71"/>
                <a:gd name="T83" fmla="*/ 14 h 62"/>
                <a:gd name="T84" fmla="*/ 69 w 71"/>
                <a:gd name="T85" fmla="*/ 13 h 62"/>
                <a:gd name="T86" fmla="*/ 71 w 71"/>
                <a:gd name="T87" fmla="*/ 17 h 62"/>
                <a:gd name="T88" fmla="*/ 71 w 71"/>
                <a:gd name="T89" fmla="*/ 56 h 62"/>
                <a:gd name="T90" fmla="*/ 65 w 71"/>
                <a:gd name="T91" fmla="*/ 62 h 62"/>
                <a:gd name="T92" fmla="*/ 64 w 71"/>
                <a:gd name="T93" fmla="*/ 62 h 62"/>
                <a:gd name="T94" fmla="*/ 65 w 71"/>
                <a:gd name="T95" fmla="*/ 57 h 62"/>
                <a:gd name="T96" fmla="*/ 65 w 71"/>
                <a:gd name="T97" fmla="*/ 18 h 62"/>
                <a:gd name="T98" fmla="*/ 64 w 71"/>
                <a:gd name="T99" fmla="*/ 14 h 62"/>
                <a:gd name="T100" fmla="*/ 50 w 71"/>
                <a:gd name="T101" fmla="*/ 0 h 62"/>
                <a:gd name="T102" fmla="*/ 50 w 71"/>
                <a:gd name="T103" fmla="*/ 0 h 62"/>
                <a:gd name="T104" fmla="*/ 51 w 71"/>
                <a:gd name="T105" fmla="*/ 0 h 62"/>
                <a:gd name="T106" fmla="*/ 52 w 71"/>
                <a:gd name="T107" fmla="*/ 0 h 62"/>
                <a:gd name="T108" fmla="*/ 59 w 71"/>
                <a:gd name="T109" fmla="*/ 3 h 62"/>
                <a:gd name="T110" fmla="*/ 69 w 71"/>
                <a:gd name="T111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62">
                  <a:moveTo>
                    <a:pt x="49" y="21"/>
                  </a:moveTo>
                  <a:cubicBezTo>
                    <a:pt x="49" y="20"/>
                    <a:pt x="49" y="20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2"/>
                    <a:pt x="50" y="59"/>
                    <a:pt x="50" y="56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1"/>
                    <a:pt x="49" y="21"/>
                  </a:cubicBezTo>
                  <a:close/>
                  <a:moveTo>
                    <a:pt x="28" y="5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28" y="5"/>
                  </a:lnTo>
                  <a:close/>
                  <a:moveTo>
                    <a:pt x="44" y="5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4"/>
                    <a:pt x="25" y="27"/>
                    <a:pt x="28" y="27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4" y="56"/>
                  </a:lnTo>
                  <a:close/>
                  <a:moveTo>
                    <a:pt x="58" y="14"/>
                  </a:moveTo>
                  <a:cubicBezTo>
                    <a:pt x="59" y="15"/>
                    <a:pt x="60" y="17"/>
                    <a:pt x="60" y="19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8" y="62"/>
                    <a:pt x="55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0"/>
                    <a:pt x="55" y="59"/>
                    <a:pt x="55" y="57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9"/>
                    <a:pt x="54" y="17"/>
                    <a:pt x="53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4" y="0"/>
                    <a:pt x="47" y="3"/>
                  </a:cubicBezTo>
                  <a:cubicBezTo>
                    <a:pt x="58" y="14"/>
                    <a:pt x="58" y="14"/>
                    <a:pt x="58" y="14"/>
                  </a:cubicBezTo>
                  <a:moveTo>
                    <a:pt x="69" y="13"/>
                  </a:moveTo>
                  <a:cubicBezTo>
                    <a:pt x="70" y="14"/>
                    <a:pt x="71" y="16"/>
                    <a:pt x="71" y="1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9"/>
                    <a:pt x="68" y="62"/>
                    <a:pt x="65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7"/>
                    <a:pt x="65" y="15"/>
                    <a:pt x="64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0"/>
                    <a:pt x="59" y="3"/>
                  </a:cubicBezTo>
                  <a:cubicBezTo>
                    <a:pt x="69" y="13"/>
                    <a:pt x="69" y="13"/>
                    <a:pt x="6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7576" tIns="48788" rIns="97576" bIns="4878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9BDD6F-9ABD-39E1-D3F4-BC65DB5D331D}"/>
                </a:ext>
              </a:extLst>
            </p:cNvPr>
            <p:cNvSpPr txBox="1"/>
            <p:nvPr/>
          </p:nvSpPr>
          <p:spPr>
            <a:xfrm>
              <a:off x="7923199" y="1350471"/>
              <a:ext cx="1110021" cy="48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GeoXO</a:t>
              </a:r>
              <a:br>
                <a:rPr lang="en-US" sz="900" b="1" dirty="0">
                  <a:latin typeface="Arial Narrow" pitchFamily="34" charset="0"/>
                </a:rPr>
              </a:br>
              <a:r>
                <a:rPr lang="en-US" sz="900" b="1" dirty="0">
                  <a:latin typeface="Arial Narrow" pitchFamily="34" charset="0"/>
                </a:rPr>
                <a:t>Downlink  Design Recommendations</a:t>
              </a:r>
            </a:p>
          </p:txBody>
        </p:sp>
        <p:sp>
          <p:nvSpPr>
            <p:cNvPr id="48" name="Freeform 128">
              <a:extLst>
                <a:ext uri="{FF2B5EF4-FFF2-40B4-BE49-F238E27FC236}">
                  <a16:creationId xmlns:a16="http://schemas.microsoft.com/office/drawing/2014/main" id="{38E8F183-E063-C7EC-7663-8D74200C64B1}"/>
                </a:ext>
              </a:extLst>
            </p:cNvPr>
            <p:cNvSpPr>
              <a:spLocks noEditPoints="1"/>
            </p:cNvSpPr>
            <p:nvPr>
              <p:custDataLst>
                <p:custData r:id="rId5"/>
                <p:custData r:id="rId6"/>
              </p:custDataLst>
            </p:nvPr>
          </p:nvSpPr>
          <p:spPr bwMode="black">
            <a:xfrm>
              <a:off x="7816615" y="3584506"/>
              <a:ext cx="173160" cy="225494"/>
            </a:xfrm>
            <a:custGeom>
              <a:avLst/>
              <a:gdLst>
                <a:gd name="T0" fmla="*/ 49 w 71"/>
                <a:gd name="T1" fmla="*/ 21 h 62"/>
                <a:gd name="T2" fmla="*/ 49 w 71"/>
                <a:gd name="T3" fmla="*/ 19 h 62"/>
                <a:gd name="T4" fmla="*/ 49 w 71"/>
                <a:gd name="T5" fmla="*/ 19 h 62"/>
                <a:gd name="T6" fmla="*/ 48 w 71"/>
                <a:gd name="T7" fmla="*/ 17 h 62"/>
                <a:gd name="T8" fmla="*/ 32 w 71"/>
                <a:gd name="T9" fmla="*/ 2 h 62"/>
                <a:gd name="T10" fmla="*/ 28 w 71"/>
                <a:gd name="T11" fmla="*/ 0 h 62"/>
                <a:gd name="T12" fmla="*/ 28 w 71"/>
                <a:gd name="T13" fmla="*/ 0 h 62"/>
                <a:gd name="T14" fmla="*/ 28 w 71"/>
                <a:gd name="T15" fmla="*/ 0 h 62"/>
                <a:gd name="T16" fmla="*/ 6 w 71"/>
                <a:gd name="T17" fmla="*/ 0 h 62"/>
                <a:gd name="T18" fmla="*/ 0 w 71"/>
                <a:gd name="T19" fmla="*/ 5 h 62"/>
                <a:gd name="T20" fmla="*/ 0 w 71"/>
                <a:gd name="T21" fmla="*/ 56 h 62"/>
                <a:gd name="T22" fmla="*/ 6 w 71"/>
                <a:gd name="T23" fmla="*/ 62 h 62"/>
                <a:gd name="T24" fmla="*/ 44 w 71"/>
                <a:gd name="T25" fmla="*/ 62 h 62"/>
                <a:gd name="T26" fmla="*/ 50 w 71"/>
                <a:gd name="T27" fmla="*/ 56 h 62"/>
                <a:gd name="T28" fmla="*/ 50 w 71"/>
                <a:gd name="T29" fmla="*/ 21 h 62"/>
                <a:gd name="T30" fmla="*/ 49 w 71"/>
                <a:gd name="T31" fmla="*/ 21 h 62"/>
                <a:gd name="T32" fmla="*/ 28 w 71"/>
                <a:gd name="T33" fmla="*/ 5 h 62"/>
                <a:gd name="T34" fmla="*/ 44 w 71"/>
                <a:gd name="T35" fmla="*/ 21 h 62"/>
                <a:gd name="T36" fmla="*/ 28 w 71"/>
                <a:gd name="T37" fmla="*/ 21 h 62"/>
                <a:gd name="T38" fmla="*/ 28 w 71"/>
                <a:gd name="T39" fmla="*/ 5 h 62"/>
                <a:gd name="T40" fmla="*/ 44 w 71"/>
                <a:gd name="T41" fmla="*/ 56 h 62"/>
                <a:gd name="T42" fmla="*/ 6 w 71"/>
                <a:gd name="T43" fmla="*/ 56 h 62"/>
                <a:gd name="T44" fmla="*/ 6 w 71"/>
                <a:gd name="T45" fmla="*/ 5 h 62"/>
                <a:gd name="T46" fmla="*/ 23 w 71"/>
                <a:gd name="T47" fmla="*/ 5 h 62"/>
                <a:gd name="T48" fmla="*/ 23 w 71"/>
                <a:gd name="T49" fmla="*/ 21 h 62"/>
                <a:gd name="T50" fmla="*/ 28 w 71"/>
                <a:gd name="T51" fmla="*/ 27 h 62"/>
                <a:gd name="T52" fmla="*/ 44 w 71"/>
                <a:gd name="T53" fmla="*/ 27 h 62"/>
                <a:gd name="T54" fmla="*/ 44 w 71"/>
                <a:gd name="T55" fmla="*/ 56 h 62"/>
                <a:gd name="T56" fmla="*/ 58 w 71"/>
                <a:gd name="T57" fmla="*/ 14 h 62"/>
                <a:gd name="T58" fmla="*/ 60 w 71"/>
                <a:gd name="T59" fmla="*/ 19 h 62"/>
                <a:gd name="T60" fmla="*/ 60 w 71"/>
                <a:gd name="T61" fmla="*/ 56 h 62"/>
                <a:gd name="T62" fmla="*/ 55 w 71"/>
                <a:gd name="T63" fmla="*/ 62 h 62"/>
                <a:gd name="T64" fmla="*/ 53 w 71"/>
                <a:gd name="T65" fmla="*/ 62 h 62"/>
                <a:gd name="T66" fmla="*/ 55 w 71"/>
                <a:gd name="T67" fmla="*/ 57 h 62"/>
                <a:gd name="T68" fmla="*/ 55 w 71"/>
                <a:gd name="T69" fmla="*/ 21 h 62"/>
                <a:gd name="T70" fmla="*/ 53 w 71"/>
                <a:gd name="T71" fmla="*/ 15 h 62"/>
                <a:gd name="T72" fmla="*/ 37 w 71"/>
                <a:gd name="T73" fmla="*/ 0 h 62"/>
                <a:gd name="T74" fmla="*/ 37 w 71"/>
                <a:gd name="T75" fmla="*/ 0 h 62"/>
                <a:gd name="T76" fmla="*/ 39 w 71"/>
                <a:gd name="T77" fmla="*/ 0 h 62"/>
                <a:gd name="T78" fmla="*/ 40 w 71"/>
                <a:gd name="T79" fmla="*/ 0 h 62"/>
                <a:gd name="T80" fmla="*/ 47 w 71"/>
                <a:gd name="T81" fmla="*/ 3 h 62"/>
                <a:gd name="T82" fmla="*/ 58 w 71"/>
                <a:gd name="T83" fmla="*/ 14 h 62"/>
                <a:gd name="T84" fmla="*/ 69 w 71"/>
                <a:gd name="T85" fmla="*/ 13 h 62"/>
                <a:gd name="T86" fmla="*/ 71 w 71"/>
                <a:gd name="T87" fmla="*/ 17 h 62"/>
                <a:gd name="T88" fmla="*/ 71 w 71"/>
                <a:gd name="T89" fmla="*/ 56 h 62"/>
                <a:gd name="T90" fmla="*/ 65 w 71"/>
                <a:gd name="T91" fmla="*/ 62 h 62"/>
                <a:gd name="T92" fmla="*/ 64 w 71"/>
                <a:gd name="T93" fmla="*/ 62 h 62"/>
                <a:gd name="T94" fmla="*/ 65 w 71"/>
                <a:gd name="T95" fmla="*/ 57 h 62"/>
                <a:gd name="T96" fmla="*/ 65 w 71"/>
                <a:gd name="T97" fmla="*/ 18 h 62"/>
                <a:gd name="T98" fmla="*/ 64 w 71"/>
                <a:gd name="T99" fmla="*/ 14 h 62"/>
                <a:gd name="T100" fmla="*/ 50 w 71"/>
                <a:gd name="T101" fmla="*/ 0 h 62"/>
                <a:gd name="T102" fmla="*/ 50 w 71"/>
                <a:gd name="T103" fmla="*/ 0 h 62"/>
                <a:gd name="T104" fmla="*/ 51 w 71"/>
                <a:gd name="T105" fmla="*/ 0 h 62"/>
                <a:gd name="T106" fmla="*/ 52 w 71"/>
                <a:gd name="T107" fmla="*/ 0 h 62"/>
                <a:gd name="T108" fmla="*/ 59 w 71"/>
                <a:gd name="T109" fmla="*/ 3 h 62"/>
                <a:gd name="T110" fmla="*/ 69 w 71"/>
                <a:gd name="T111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62">
                  <a:moveTo>
                    <a:pt x="49" y="21"/>
                  </a:moveTo>
                  <a:cubicBezTo>
                    <a:pt x="49" y="20"/>
                    <a:pt x="49" y="20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2"/>
                    <a:pt x="50" y="59"/>
                    <a:pt x="50" y="56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1"/>
                    <a:pt x="49" y="21"/>
                  </a:cubicBezTo>
                  <a:close/>
                  <a:moveTo>
                    <a:pt x="28" y="5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28" y="5"/>
                  </a:lnTo>
                  <a:close/>
                  <a:moveTo>
                    <a:pt x="44" y="5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4"/>
                    <a:pt x="25" y="27"/>
                    <a:pt x="28" y="27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4" y="56"/>
                  </a:lnTo>
                  <a:close/>
                  <a:moveTo>
                    <a:pt x="58" y="14"/>
                  </a:moveTo>
                  <a:cubicBezTo>
                    <a:pt x="59" y="15"/>
                    <a:pt x="60" y="17"/>
                    <a:pt x="60" y="19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8" y="62"/>
                    <a:pt x="55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0"/>
                    <a:pt x="55" y="59"/>
                    <a:pt x="55" y="57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9"/>
                    <a:pt x="54" y="17"/>
                    <a:pt x="53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4" y="0"/>
                    <a:pt x="47" y="3"/>
                  </a:cubicBezTo>
                  <a:cubicBezTo>
                    <a:pt x="58" y="14"/>
                    <a:pt x="58" y="14"/>
                    <a:pt x="58" y="14"/>
                  </a:cubicBezTo>
                  <a:moveTo>
                    <a:pt x="69" y="13"/>
                  </a:moveTo>
                  <a:cubicBezTo>
                    <a:pt x="70" y="14"/>
                    <a:pt x="71" y="16"/>
                    <a:pt x="71" y="1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9"/>
                    <a:pt x="68" y="62"/>
                    <a:pt x="65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7"/>
                    <a:pt x="65" y="15"/>
                    <a:pt x="64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0"/>
                    <a:pt x="59" y="3"/>
                  </a:cubicBezTo>
                  <a:cubicBezTo>
                    <a:pt x="69" y="13"/>
                    <a:pt x="69" y="13"/>
                    <a:pt x="6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7576" tIns="48788" rIns="97576" bIns="4878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6CEADF-CCC5-3CF2-97E0-C26B57F87EC0}"/>
                </a:ext>
              </a:extLst>
            </p:cNvPr>
            <p:cNvSpPr txBox="1"/>
            <p:nvPr/>
          </p:nvSpPr>
          <p:spPr>
            <a:xfrm>
              <a:off x="7923201" y="2116758"/>
              <a:ext cx="1179019" cy="52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GOES Receive Site </a:t>
              </a:r>
              <a:br>
                <a:rPr lang="en-US" sz="900" b="1" dirty="0">
                  <a:latin typeface="Arial Narrow" pitchFamily="34" charset="0"/>
                </a:rPr>
              </a:br>
              <a:r>
                <a:rPr lang="en-US" sz="900" b="1" dirty="0">
                  <a:latin typeface="Arial Narrow" pitchFamily="34" charset="0"/>
                </a:rPr>
                <a:t>RFI Monitoring Approaches</a:t>
              </a:r>
            </a:p>
          </p:txBody>
        </p:sp>
        <p:sp>
          <p:nvSpPr>
            <p:cNvPr id="50" name="Freeform 128">
              <a:extLst>
                <a:ext uri="{FF2B5EF4-FFF2-40B4-BE49-F238E27FC236}">
                  <a16:creationId xmlns:a16="http://schemas.microsoft.com/office/drawing/2014/main" id="{E3549F0F-72C2-052D-3FEB-F8BBFECAC77C}"/>
                </a:ext>
              </a:extLst>
            </p:cNvPr>
            <p:cNvSpPr>
              <a:spLocks noEditPoints="1"/>
            </p:cNvSpPr>
            <p:nvPr>
              <p:custDataLst>
                <p:custData r:id="rId7"/>
                <p:custData r:id="rId8"/>
              </p:custDataLst>
            </p:nvPr>
          </p:nvSpPr>
          <p:spPr bwMode="black">
            <a:xfrm>
              <a:off x="7826240" y="2195476"/>
              <a:ext cx="173160" cy="225494"/>
            </a:xfrm>
            <a:custGeom>
              <a:avLst/>
              <a:gdLst>
                <a:gd name="T0" fmla="*/ 49 w 71"/>
                <a:gd name="T1" fmla="*/ 21 h 62"/>
                <a:gd name="T2" fmla="*/ 49 w 71"/>
                <a:gd name="T3" fmla="*/ 19 h 62"/>
                <a:gd name="T4" fmla="*/ 49 w 71"/>
                <a:gd name="T5" fmla="*/ 19 h 62"/>
                <a:gd name="T6" fmla="*/ 48 w 71"/>
                <a:gd name="T7" fmla="*/ 17 h 62"/>
                <a:gd name="T8" fmla="*/ 32 w 71"/>
                <a:gd name="T9" fmla="*/ 2 h 62"/>
                <a:gd name="T10" fmla="*/ 28 w 71"/>
                <a:gd name="T11" fmla="*/ 0 h 62"/>
                <a:gd name="T12" fmla="*/ 28 w 71"/>
                <a:gd name="T13" fmla="*/ 0 h 62"/>
                <a:gd name="T14" fmla="*/ 28 w 71"/>
                <a:gd name="T15" fmla="*/ 0 h 62"/>
                <a:gd name="T16" fmla="*/ 6 w 71"/>
                <a:gd name="T17" fmla="*/ 0 h 62"/>
                <a:gd name="T18" fmla="*/ 0 w 71"/>
                <a:gd name="T19" fmla="*/ 5 h 62"/>
                <a:gd name="T20" fmla="*/ 0 w 71"/>
                <a:gd name="T21" fmla="*/ 56 h 62"/>
                <a:gd name="T22" fmla="*/ 6 w 71"/>
                <a:gd name="T23" fmla="*/ 62 h 62"/>
                <a:gd name="T24" fmla="*/ 44 w 71"/>
                <a:gd name="T25" fmla="*/ 62 h 62"/>
                <a:gd name="T26" fmla="*/ 50 w 71"/>
                <a:gd name="T27" fmla="*/ 56 h 62"/>
                <a:gd name="T28" fmla="*/ 50 w 71"/>
                <a:gd name="T29" fmla="*/ 21 h 62"/>
                <a:gd name="T30" fmla="*/ 49 w 71"/>
                <a:gd name="T31" fmla="*/ 21 h 62"/>
                <a:gd name="T32" fmla="*/ 28 w 71"/>
                <a:gd name="T33" fmla="*/ 5 h 62"/>
                <a:gd name="T34" fmla="*/ 44 w 71"/>
                <a:gd name="T35" fmla="*/ 21 h 62"/>
                <a:gd name="T36" fmla="*/ 28 w 71"/>
                <a:gd name="T37" fmla="*/ 21 h 62"/>
                <a:gd name="T38" fmla="*/ 28 w 71"/>
                <a:gd name="T39" fmla="*/ 5 h 62"/>
                <a:gd name="T40" fmla="*/ 44 w 71"/>
                <a:gd name="T41" fmla="*/ 56 h 62"/>
                <a:gd name="T42" fmla="*/ 6 w 71"/>
                <a:gd name="T43" fmla="*/ 56 h 62"/>
                <a:gd name="T44" fmla="*/ 6 w 71"/>
                <a:gd name="T45" fmla="*/ 5 h 62"/>
                <a:gd name="T46" fmla="*/ 23 w 71"/>
                <a:gd name="T47" fmla="*/ 5 h 62"/>
                <a:gd name="T48" fmla="*/ 23 w 71"/>
                <a:gd name="T49" fmla="*/ 21 h 62"/>
                <a:gd name="T50" fmla="*/ 28 w 71"/>
                <a:gd name="T51" fmla="*/ 27 h 62"/>
                <a:gd name="T52" fmla="*/ 44 w 71"/>
                <a:gd name="T53" fmla="*/ 27 h 62"/>
                <a:gd name="T54" fmla="*/ 44 w 71"/>
                <a:gd name="T55" fmla="*/ 56 h 62"/>
                <a:gd name="T56" fmla="*/ 58 w 71"/>
                <a:gd name="T57" fmla="*/ 14 h 62"/>
                <a:gd name="T58" fmla="*/ 60 w 71"/>
                <a:gd name="T59" fmla="*/ 19 h 62"/>
                <a:gd name="T60" fmla="*/ 60 w 71"/>
                <a:gd name="T61" fmla="*/ 56 h 62"/>
                <a:gd name="T62" fmla="*/ 55 w 71"/>
                <a:gd name="T63" fmla="*/ 62 h 62"/>
                <a:gd name="T64" fmla="*/ 53 w 71"/>
                <a:gd name="T65" fmla="*/ 62 h 62"/>
                <a:gd name="T66" fmla="*/ 55 w 71"/>
                <a:gd name="T67" fmla="*/ 57 h 62"/>
                <a:gd name="T68" fmla="*/ 55 w 71"/>
                <a:gd name="T69" fmla="*/ 21 h 62"/>
                <a:gd name="T70" fmla="*/ 53 w 71"/>
                <a:gd name="T71" fmla="*/ 15 h 62"/>
                <a:gd name="T72" fmla="*/ 37 w 71"/>
                <a:gd name="T73" fmla="*/ 0 h 62"/>
                <a:gd name="T74" fmla="*/ 37 w 71"/>
                <a:gd name="T75" fmla="*/ 0 h 62"/>
                <a:gd name="T76" fmla="*/ 39 w 71"/>
                <a:gd name="T77" fmla="*/ 0 h 62"/>
                <a:gd name="T78" fmla="*/ 40 w 71"/>
                <a:gd name="T79" fmla="*/ 0 h 62"/>
                <a:gd name="T80" fmla="*/ 47 w 71"/>
                <a:gd name="T81" fmla="*/ 3 h 62"/>
                <a:gd name="T82" fmla="*/ 58 w 71"/>
                <a:gd name="T83" fmla="*/ 14 h 62"/>
                <a:gd name="T84" fmla="*/ 69 w 71"/>
                <a:gd name="T85" fmla="*/ 13 h 62"/>
                <a:gd name="T86" fmla="*/ 71 w 71"/>
                <a:gd name="T87" fmla="*/ 17 h 62"/>
                <a:gd name="T88" fmla="*/ 71 w 71"/>
                <a:gd name="T89" fmla="*/ 56 h 62"/>
                <a:gd name="T90" fmla="*/ 65 w 71"/>
                <a:gd name="T91" fmla="*/ 62 h 62"/>
                <a:gd name="T92" fmla="*/ 64 w 71"/>
                <a:gd name="T93" fmla="*/ 62 h 62"/>
                <a:gd name="T94" fmla="*/ 65 w 71"/>
                <a:gd name="T95" fmla="*/ 57 h 62"/>
                <a:gd name="T96" fmla="*/ 65 w 71"/>
                <a:gd name="T97" fmla="*/ 18 h 62"/>
                <a:gd name="T98" fmla="*/ 64 w 71"/>
                <a:gd name="T99" fmla="*/ 14 h 62"/>
                <a:gd name="T100" fmla="*/ 50 w 71"/>
                <a:gd name="T101" fmla="*/ 0 h 62"/>
                <a:gd name="T102" fmla="*/ 50 w 71"/>
                <a:gd name="T103" fmla="*/ 0 h 62"/>
                <a:gd name="T104" fmla="*/ 51 w 71"/>
                <a:gd name="T105" fmla="*/ 0 h 62"/>
                <a:gd name="T106" fmla="*/ 52 w 71"/>
                <a:gd name="T107" fmla="*/ 0 h 62"/>
                <a:gd name="T108" fmla="*/ 59 w 71"/>
                <a:gd name="T109" fmla="*/ 3 h 62"/>
                <a:gd name="T110" fmla="*/ 69 w 71"/>
                <a:gd name="T111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" h="62">
                  <a:moveTo>
                    <a:pt x="49" y="21"/>
                  </a:moveTo>
                  <a:cubicBezTo>
                    <a:pt x="49" y="20"/>
                    <a:pt x="49" y="20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8"/>
                    <a:pt x="48" y="18"/>
                    <a:pt x="48" y="17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7" y="62"/>
                    <a:pt x="50" y="59"/>
                    <a:pt x="50" y="56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49" y="21"/>
                    <a:pt x="49" y="21"/>
                  </a:cubicBezTo>
                  <a:close/>
                  <a:moveTo>
                    <a:pt x="28" y="5"/>
                  </a:moveTo>
                  <a:cubicBezTo>
                    <a:pt x="44" y="21"/>
                    <a:pt x="44" y="21"/>
                    <a:pt x="44" y="21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28" y="5"/>
                  </a:lnTo>
                  <a:close/>
                  <a:moveTo>
                    <a:pt x="44" y="56"/>
                  </a:moveTo>
                  <a:cubicBezTo>
                    <a:pt x="6" y="56"/>
                    <a:pt x="6" y="56"/>
                    <a:pt x="6" y="5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4"/>
                    <a:pt x="25" y="27"/>
                    <a:pt x="28" y="27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44" y="56"/>
                  </a:lnTo>
                  <a:close/>
                  <a:moveTo>
                    <a:pt x="58" y="14"/>
                  </a:moveTo>
                  <a:cubicBezTo>
                    <a:pt x="59" y="15"/>
                    <a:pt x="60" y="17"/>
                    <a:pt x="60" y="19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9"/>
                    <a:pt x="58" y="62"/>
                    <a:pt x="55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4" y="60"/>
                    <a:pt x="55" y="59"/>
                    <a:pt x="55" y="57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9"/>
                    <a:pt x="54" y="17"/>
                    <a:pt x="53" y="1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4" y="0"/>
                    <a:pt x="47" y="3"/>
                  </a:cubicBezTo>
                  <a:cubicBezTo>
                    <a:pt x="58" y="14"/>
                    <a:pt x="58" y="14"/>
                    <a:pt x="58" y="14"/>
                  </a:cubicBezTo>
                  <a:moveTo>
                    <a:pt x="69" y="13"/>
                  </a:moveTo>
                  <a:cubicBezTo>
                    <a:pt x="70" y="14"/>
                    <a:pt x="71" y="16"/>
                    <a:pt x="71" y="1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9"/>
                    <a:pt x="68" y="62"/>
                    <a:pt x="65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5" y="60"/>
                    <a:pt x="65" y="59"/>
                    <a:pt x="65" y="57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7"/>
                    <a:pt x="65" y="15"/>
                    <a:pt x="64" y="1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6" y="0"/>
                    <a:pt x="59" y="3"/>
                  </a:cubicBezTo>
                  <a:cubicBezTo>
                    <a:pt x="69" y="13"/>
                    <a:pt x="69" y="13"/>
                    <a:pt x="69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7576" tIns="48788" rIns="97576" bIns="4878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0726B3-126A-09D8-2F0C-1E5030E9EFE9}"/>
                </a:ext>
              </a:extLst>
            </p:cNvPr>
            <p:cNvSpPr txBox="1"/>
            <p:nvPr/>
          </p:nvSpPr>
          <p:spPr>
            <a:xfrm>
              <a:off x="7912820" y="3424063"/>
              <a:ext cx="1189400" cy="525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latin typeface="Arial Narrow" pitchFamily="34" charset="0"/>
                </a:rPr>
                <a:t>GOES Receive Site </a:t>
              </a:r>
              <a:br>
                <a:rPr lang="en-US" sz="900" b="1" dirty="0">
                  <a:latin typeface="Arial Narrow" pitchFamily="34" charset="0"/>
                </a:rPr>
              </a:br>
              <a:r>
                <a:rPr lang="en-US" sz="900" b="1" dirty="0">
                  <a:latin typeface="Arial Narrow" pitchFamily="34" charset="0"/>
                </a:rPr>
                <a:t>Sharing Rules &amp; RFI Mitigation Methods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B9319C1-A2DC-5864-D9E1-F3177BC05B6D}"/>
                </a:ext>
              </a:extLst>
            </p:cNvPr>
            <p:cNvCxnSpPr>
              <a:stCxn id="41" idx="3"/>
              <a:endCxn id="37" idx="1"/>
            </p:cNvCxnSpPr>
            <p:nvPr/>
          </p:nvCxnSpPr>
          <p:spPr>
            <a:xfrm>
              <a:off x="5029200" y="3687530"/>
              <a:ext cx="975360" cy="1"/>
            </a:xfrm>
            <a:prstGeom prst="straightConnector1">
              <a:avLst/>
            </a:prstGeom>
            <a:ln w="22225" cap="sq" cmpd="sng">
              <a:solidFill>
                <a:schemeClr val="accent6">
                  <a:lumMod val="50000"/>
                </a:schemeClr>
              </a:solidFill>
              <a:bevel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52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7E4707-25C7-CF9B-904B-A630B7A93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0877"/>
            <a:ext cx="10515600" cy="4925961"/>
          </a:xfrm>
        </p:spPr>
        <p:txBody>
          <a:bodyPr/>
          <a:lstStyle/>
          <a:p>
            <a:r>
              <a:rPr lang="en-US" sz="2400" dirty="0"/>
              <a:t>The SPRES project flow resulted in four specific outcomes:</a:t>
            </a:r>
          </a:p>
          <a:p>
            <a:pPr marL="854075" lvl="1" indent="-282575">
              <a:buFont typeface="+mj-lt"/>
              <a:buAutoNum type="arabicPeriod"/>
            </a:pPr>
            <a:r>
              <a:rPr lang="en-US" sz="2000" dirty="0"/>
              <a:t>Evaluation of alternative data distribution architectures</a:t>
            </a:r>
          </a:p>
          <a:p>
            <a:pPr lvl="2"/>
            <a:r>
              <a:rPr lang="en-US" sz="1800" dirty="0"/>
              <a:t>DCS Administration and Data Distribution System (DADDS)</a:t>
            </a:r>
          </a:p>
          <a:p>
            <a:pPr marL="854075" lvl="1" indent="-282575">
              <a:buFont typeface="+mj-lt"/>
              <a:buAutoNum type="arabicPeriod"/>
            </a:pPr>
            <a:r>
              <a:rPr lang="en-US" sz="2000" dirty="0"/>
              <a:t>Alternative GOES downlink design recommendations</a:t>
            </a:r>
          </a:p>
          <a:p>
            <a:pPr lvl="2"/>
            <a:r>
              <a:rPr lang="en-US" sz="1800" dirty="0"/>
              <a:t>Combinations of various technologies that were leveraged to meet GeoXO requirements</a:t>
            </a:r>
          </a:p>
          <a:p>
            <a:pPr marL="854075" lvl="1" indent="-282575">
              <a:buFont typeface="+mj-lt"/>
              <a:buAutoNum type="arabicPeriod"/>
            </a:pPr>
            <a:r>
              <a:rPr lang="en-US" sz="2000" dirty="0"/>
              <a:t>GOES receive site RFI monitoring approaches</a:t>
            </a:r>
          </a:p>
          <a:p>
            <a:pPr lvl="2"/>
            <a:r>
              <a:rPr lang="en-US" sz="1800" dirty="0"/>
              <a:t>Items to consider: Sub-noise detection and classification, angle of arrival determination, aggregate RFI performance, real-time capabilities of monitoring system and notifications to wireless carriers</a:t>
            </a:r>
          </a:p>
          <a:p>
            <a:pPr marL="854075" lvl="1" indent="-282575">
              <a:buFont typeface="+mj-lt"/>
              <a:buAutoNum type="arabicPeriod"/>
            </a:pPr>
            <a:r>
              <a:rPr lang="en-US" sz="2000" dirty="0"/>
              <a:t>GOES downlink protection mechanisms and RFI mitigation methods</a:t>
            </a:r>
          </a:p>
          <a:p>
            <a:pPr lvl="2"/>
            <a:r>
              <a:rPr lang="en-US" sz="1800" dirty="0"/>
              <a:t>Protection mechanisms are location-specific</a:t>
            </a:r>
          </a:p>
          <a:p>
            <a:pPr lvl="2"/>
            <a:r>
              <a:rPr lang="en-US" sz="1800" dirty="0"/>
              <a:t>Sharing rules are driven by population density, commercial deployment type, severity of anomalous propagation, terrain effects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F694DB-9B0F-1798-874C-4228F352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/>
          <a:lstStyle/>
          <a:p>
            <a:r>
              <a:rPr lang="en-US" dirty="0"/>
              <a:t>SPRES Outcomes</a:t>
            </a:r>
          </a:p>
        </p:txBody>
      </p:sp>
    </p:spTree>
    <p:extLst>
      <p:ext uri="{BB962C8B-B14F-4D97-AF65-F5344CB8AC3E}">
        <p14:creationId xmlns:p14="http://schemas.microsoft.com/office/powerpoint/2010/main" val="195859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5B155-95A6-35A0-EEFE-1D3524E6D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SPRES-FO is initiated to refine the efforts of the SPRES projects</a:t>
            </a:r>
          </a:p>
          <a:p>
            <a:pPr lvl="1"/>
            <a:r>
              <a:rPr lang="en-US" sz="2000" dirty="0"/>
              <a:t>SPRES-FO report will propose solutions in the four main SPRES-FO tasks</a:t>
            </a:r>
          </a:p>
          <a:p>
            <a:pPr lvl="1"/>
            <a:r>
              <a:rPr lang="en-US" sz="2000" dirty="0"/>
              <a:t>Risk assessment analysis and risk impacts in outcomes of SPRES-FO</a:t>
            </a:r>
          </a:p>
          <a:p>
            <a:pPr lvl="1"/>
            <a:r>
              <a:rPr lang="en-US" sz="2000" dirty="0"/>
              <a:t>RFI modeling assumptions may impact sharing rules/protection criteria and assessments of alternative DCS facilities</a:t>
            </a:r>
          </a:p>
          <a:p>
            <a:pPr lvl="1"/>
            <a:r>
              <a:rPr lang="en-US" sz="2000" dirty="0"/>
              <a:t>RFI modeling assumptions will have different levels of impact based on the earth station location</a:t>
            </a:r>
          </a:p>
          <a:p>
            <a:pPr lvl="2"/>
            <a:r>
              <a:rPr lang="en-US" sz="1800" dirty="0"/>
              <a:t>Surface duct assumptions</a:t>
            </a:r>
          </a:p>
          <a:p>
            <a:pPr lvl="2"/>
            <a:r>
              <a:rPr lang="en-US" sz="1800" dirty="0"/>
              <a:t>Clutter modeling is location-specific</a:t>
            </a:r>
          </a:p>
          <a:p>
            <a:pPr lvl="1"/>
            <a:r>
              <a:rPr lang="en-US" sz="2000" dirty="0"/>
              <a:t>End-user outreach, degree of responses, and response time</a:t>
            </a:r>
          </a:p>
          <a:p>
            <a:pPr lvl="2"/>
            <a:r>
              <a:rPr lang="en-US" sz="1800" dirty="0"/>
              <a:t>Understanding end-user technical requirements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DDB3F-D0A1-09A7-E8CF-BEE430DB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436"/>
          </a:xfrm>
        </p:spPr>
        <p:txBody>
          <a:bodyPr/>
          <a:lstStyle/>
          <a:p>
            <a:r>
              <a:rPr lang="en-US" dirty="0"/>
              <a:t>Refining the SPRES Analysis</a:t>
            </a:r>
          </a:p>
        </p:txBody>
      </p:sp>
    </p:spTree>
    <p:extLst>
      <p:ext uri="{BB962C8B-B14F-4D97-AF65-F5344CB8AC3E}">
        <p14:creationId xmlns:p14="http://schemas.microsoft.com/office/powerpoint/2010/main" val="122981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BE3876-78A2-756D-D6C8-93E49FBD9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983225"/>
            <a:ext cx="10704871" cy="5358581"/>
          </a:xfrm>
        </p:spPr>
        <p:txBody>
          <a:bodyPr/>
          <a:lstStyle/>
          <a:p>
            <a:r>
              <a:rPr lang="en-US" sz="2400" dirty="0"/>
              <a:t>Task 1 – Assess the feasibility of using an alternative DCS downlink site</a:t>
            </a:r>
          </a:p>
          <a:p>
            <a:pPr lvl="1"/>
            <a:r>
              <a:rPr lang="en-US" sz="2000" dirty="0"/>
              <a:t>Build on original SPRES recommendations and findings to develop alternative operating concepts</a:t>
            </a:r>
          </a:p>
          <a:p>
            <a:pPr lvl="2"/>
            <a:r>
              <a:rPr lang="en-US" sz="1800" dirty="0"/>
              <a:t>Build ROM costs and schedule estimation</a:t>
            </a:r>
          </a:p>
          <a:p>
            <a:r>
              <a:rPr lang="en-US" sz="2400" dirty="0"/>
              <a:t>Task 2 – Evaluate alternatives for the redistribution of DCS data</a:t>
            </a:r>
          </a:p>
          <a:p>
            <a:pPr lvl="1"/>
            <a:r>
              <a:rPr lang="en-US" sz="2000" dirty="0"/>
              <a:t>Identify technical requirements such as data availability and IT infrastructure characteristics</a:t>
            </a:r>
          </a:p>
          <a:p>
            <a:pPr lvl="2"/>
            <a:r>
              <a:rPr lang="en-US" sz="1800" dirty="0"/>
              <a:t>Develop ROM costs and schedule estimation</a:t>
            </a:r>
          </a:p>
          <a:p>
            <a:r>
              <a:rPr lang="en-US" sz="2600" dirty="0"/>
              <a:t>Task 3 – Perform interference analysis to identify regulatory constraints</a:t>
            </a:r>
          </a:p>
          <a:p>
            <a:pPr lvl="1"/>
            <a:r>
              <a:rPr lang="en-US" sz="2200" dirty="0"/>
              <a:t>Develop a model to protect mission-critical sites</a:t>
            </a:r>
          </a:p>
          <a:p>
            <a:pPr lvl="2"/>
            <a:r>
              <a:rPr lang="en-US" sz="1800" dirty="0"/>
              <a:t>Limits for base station radiated power, separation distances, etc.</a:t>
            </a:r>
          </a:p>
          <a:p>
            <a:r>
              <a:rPr lang="en-US" sz="2400" dirty="0"/>
              <a:t>Task 4 – Validate the locations and characteristics of mission-critical DCS, GRB, and HRIT sites</a:t>
            </a:r>
          </a:p>
          <a:p>
            <a:pPr lvl="1"/>
            <a:r>
              <a:rPr lang="en-US" sz="2000" dirty="0"/>
              <a:t>SPRES-FO will examine a list of federal/non-federal mission-critical stations</a:t>
            </a:r>
            <a:endParaRPr lang="en-US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A1049-EC77-4A0A-FF67-AA34BB743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/>
          <a:lstStyle/>
          <a:p>
            <a:r>
              <a:rPr lang="en-US" dirty="0"/>
              <a:t>SPRES-FO Objectives</a:t>
            </a:r>
          </a:p>
        </p:txBody>
      </p:sp>
    </p:spTree>
    <p:extLst>
      <p:ext uri="{BB962C8B-B14F-4D97-AF65-F5344CB8AC3E}">
        <p14:creationId xmlns:p14="http://schemas.microsoft.com/office/powerpoint/2010/main" val="176041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2C85C-5213-2859-4B4C-DE8D8625B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1486"/>
            <a:ext cx="10515600" cy="4351338"/>
          </a:xfrm>
        </p:spPr>
        <p:txBody>
          <a:bodyPr/>
          <a:lstStyle/>
          <a:p>
            <a:r>
              <a:rPr lang="en-US" dirty="0"/>
              <a:t>Kick Off Meeting</a:t>
            </a:r>
          </a:p>
          <a:p>
            <a:r>
              <a:rPr lang="en-US" dirty="0"/>
              <a:t>Monthly Progress Reporting</a:t>
            </a:r>
          </a:p>
          <a:p>
            <a:r>
              <a:rPr lang="en-US" dirty="0"/>
              <a:t>Engineering-level meetings</a:t>
            </a:r>
          </a:p>
          <a:p>
            <a:pPr lvl="1"/>
            <a:r>
              <a:rPr lang="en-US" dirty="0"/>
              <a:t>As needed to support tasks</a:t>
            </a:r>
          </a:p>
          <a:p>
            <a:r>
              <a:rPr lang="en-US" dirty="0"/>
              <a:t>Consolidated SPRES-FO Reports (interim and final)</a:t>
            </a:r>
          </a:p>
          <a:p>
            <a:pPr lvl="1"/>
            <a:r>
              <a:rPr lang="en-US" dirty="0"/>
              <a:t>Interim – October 2023</a:t>
            </a:r>
          </a:p>
          <a:p>
            <a:pPr lvl="1"/>
            <a:r>
              <a:rPr lang="en-US" dirty="0"/>
              <a:t>Final – December 2023</a:t>
            </a:r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700AD3-9C62-07D7-29DE-3412FF232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591"/>
          </a:xfrm>
        </p:spPr>
        <p:txBody>
          <a:bodyPr/>
          <a:lstStyle/>
          <a:p>
            <a:r>
              <a:rPr lang="en-US" dirty="0"/>
              <a:t>SPRES-FO Deliverables</a:t>
            </a:r>
          </a:p>
        </p:txBody>
      </p:sp>
    </p:spTree>
    <p:extLst>
      <p:ext uri="{BB962C8B-B14F-4D97-AF65-F5344CB8AC3E}">
        <p14:creationId xmlns:p14="http://schemas.microsoft.com/office/powerpoint/2010/main" val="35535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2.xml><?xml version="1.0" encoding="utf-8"?>
<Control xmlns="http://schemas.microsoft.com/VisualStudio/2011/storyboarding/control">
  <Id Name="System.Storyboarding.WindowsAppIcons.Documents" Revision="1" Stencil="System.Storyboarding.WindowsAppIcons" StencilVersion="0.1"/>
</Control>
</file>

<file path=customXml/item3.xml><?xml version="1.0" encoding="utf-8"?>
<Control xmlns="http://schemas.microsoft.com/VisualStudio/2011/storyboarding/control">
  <Id Name="System.Storyboarding.WindowsAppIcons.Documents" Revision="1" Stencil="System.Storyboarding.WindowsAppIcons" StencilVersion="0.1"/>
</Control>
</file>

<file path=customXml/item4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5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6.xml><?xml version="1.0" encoding="utf-8"?>
<Control xmlns="http://schemas.microsoft.com/VisualStudio/2011/storyboarding/control">
  <Id Name="System.Storyboarding.WindowsAppIcons.Documents" Revision="1" Stencil="System.Storyboarding.WindowsAppIcons" StencilVersion="0.1"/>
</Control>
</file>

<file path=customXml/item7.xml><?xml version="1.0" encoding="utf-8"?>
<Control xmlns="http://schemas.microsoft.com/VisualStudio/2011/storyboarding/control">
  <Id Name="System.Storyboarding.WindowsAppIcons.Documents" Revision="1" Stencil="System.Storyboarding.WindowsAppIcons" StencilVersion="0.1"/>
</Control>
</file>

<file path=customXml/item8.xml><?xml version="1.0" encoding="utf-8"?>
<Control xmlns="http://schemas.microsoft.com/VisualStudio/2011/storyboarding/control">
  <Id Name="8d1d15e7-09c3-45f6-944b-e26ce75e8b9e" RevisionId="26877799-5fd1-4de6-830e-e7328b90fd22" Stencil="172d6d98-e5c9-42e9-a209-79f7a94bbd38" StencilRevisionId="00000000-0000-0000-0000-000000000000" StencilVersion="0.0"/>
</Control>
</file>

<file path=customXml/itemProps1.xml><?xml version="1.0" encoding="utf-8"?>
<ds:datastoreItem xmlns:ds="http://schemas.openxmlformats.org/officeDocument/2006/customXml" ds:itemID="{5468D1B9-B83A-4349-ABBB-761BF46EA6F6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805BA03-97CF-43DD-A608-23CE1B59BEEA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B1516E85-D69C-4FBC-97D5-CDADC0B2F91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F0131832-BE7C-45CD-9B42-0C1BDFFC8ACB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F657D772-E0CF-44F7-BDD1-725D481E8A5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FF83D092-E312-4175-B78B-A88AFDBF269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92023C8-3FF2-469B-8DEF-64A42DF7109E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C310659B-B126-436F-8AA4-4279EC615014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1198</Words>
  <Application>Microsoft Office PowerPoint</Application>
  <PresentationFormat>Widescreen</PresentationFormat>
  <Paragraphs>142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Courier New</vt:lpstr>
      <vt:lpstr>NTR</vt:lpstr>
      <vt:lpstr>Office Theme</vt:lpstr>
      <vt:lpstr>Office Theme</vt:lpstr>
      <vt:lpstr>Worksheet</vt:lpstr>
      <vt:lpstr>PowerPoint Presentation</vt:lpstr>
      <vt:lpstr>Introduction</vt:lpstr>
      <vt:lpstr>Spectrum Pipeline Study  Scope and Objectives</vt:lpstr>
      <vt:lpstr>L-Band Spectrum Allocations 50% of L-band MetSat Allocation is shared</vt:lpstr>
      <vt:lpstr>SPRES Project Dependencies</vt:lpstr>
      <vt:lpstr>SPRES Outcomes</vt:lpstr>
      <vt:lpstr>Refining the SPRES Analysis</vt:lpstr>
      <vt:lpstr>SPRES-FO Objectives</vt:lpstr>
      <vt:lpstr>SPRES-FO Deliverables</vt:lpstr>
      <vt:lpstr>Master Schedule Start Date: December 5, 2023</vt:lpstr>
      <vt:lpstr>Status Update</vt:lpstr>
      <vt:lpstr>Status Update (Cont.)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Franz J.G. Zichy</dc:creator>
  <cp:lastModifiedBy>Franz J.G. Zichy</cp:lastModifiedBy>
  <cp:revision>1</cp:revision>
  <dcterms:modified xsi:type="dcterms:W3CDTF">2023-03-15T13:12:10Z</dcterms:modified>
</cp:coreProperties>
</file>